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5" r:id="rId4"/>
  </p:sldMasterIdLst>
  <p:notesMasterIdLst>
    <p:notesMasterId r:id="rId22"/>
  </p:notesMasterIdLst>
  <p:sldIdLst>
    <p:sldId id="266" r:id="rId5"/>
    <p:sldId id="270" r:id="rId6"/>
    <p:sldId id="290" r:id="rId7"/>
    <p:sldId id="274" r:id="rId8"/>
    <p:sldId id="276" r:id="rId9"/>
    <p:sldId id="275" r:id="rId10"/>
    <p:sldId id="282" r:id="rId11"/>
    <p:sldId id="277" r:id="rId12"/>
    <p:sldId id="278" r:id="rId13"/>
    <p:sldId id="279" r:id="rId14"/>
    <p:sldId id="280" r:id="rId15"/>
    <p:sldId id="281" r:id="rId16"/>
    <p:sldId id="283" r:id="rId17"/>
    <p:sldId id="285" r:id="rId18"/>
    <p:sldId id="288" r:id="rId19"/>
    <p:sldId id="28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F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3555D-FF78-4CCC-A41E-D7C0BE7C70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975D90D-18CD-4CE6-832A-9B32C0C59910}">
      <dgm:prSet phldrT="[Text]"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Patient goes to the doctor/healthcare facility</a:t>
          </a:r>
          <a:endParaRPr lang="en-US" dirty="0"/>
        </a:p>
      </dgm:t>
    </dgm:pt>
    <dgm:pt modelId="{EED3DC2A-A1EF-49CD-86C7-A182079708CF}" type="parTrans" cxnId="{F2CC58AE-2BFF-4D73-91D8-05E18C52BCFE}">
      <dgm:prSet/>
      <dgm:spPr/>
      <dgm:t>
        <a:bodyPr/>
        <a:lstStyle/>
        <a:p>
          <a:endParaRPr lang="en-US"/>
        </a:p>
      </dgm:t>
    </dgm:pt>
    <dgm:pt modelId="{37CD953A-4656-46D4-A9F7-6ADC8972F1B9}" type="sibTrans" cxnId="{F2CC58AE-2BFF-4D73-91D8-05E18C52BCFE}">
      <dgm:prSet/>
      <dgm:spPr/>
      <dgm:t>
        <a:bodyPr/>
        <a:lstStyle/>
        <a:p>
          <a:endParaRPr lang="en-US"/>
        </a:p>
      </dgm:t>
    </dgm:pt>
    <dgm:pt modelId="{C9ACFAB2-B846-4B67-8EE9-7136C1ACB069}">
      <dgm:prSet phldrT="[Text]"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Doctor/healthcare facility sends costs of the visit to insurance company and/or lab (if patient has testing)</a:t>
          </a:r>
          <a:endParaRPr lang="en-US" dirty="0"/>
        </a:p>
      </dgm:t>
    </dgm:pt>
    <dgm:pt modelId="{35B990E9-8EF3-4C9E-8E0C-ECC3B6AAA364}" type="parTrans" cxnId="{27F623F2-C6A9-432C-951C-97C751CF3A5A}">
      <dgm:prSet/>
      <dgm:spPr/>
      <dgm:t>
        <a:bodyPr/>
        <a:lstStyle/>
        <a:p>
          <a:endParaRPr lang="en-US"/>
        </a:p>
      </dgm:t>
    </dgm:pt>
    <dgm:pt modelId="{7858C75B-51DC-4056-8A1A-CBBC9608F299}" type="sibTrans" cxnId="{27F623F2-C6A9-432C-951C-97C751CF3A5A}">
      <dgm:prSet/>
      <dgm:spPr/>
      <dgm:t>
        <a:bodyPr/>
        <a:lstStyle/>
        <a:p>
          <a:endParaRPr lang="en-US"/>
        </a:p>
      </dgm:t>
    </dgm:pt>
    <dgm:pt modelId="{14F01FD9-E935-47FA-8C22-704B3277AE5F}">
      <dgm:prSet phldrT="[Text]"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Insurance company and/or lab pays their portion</a:t>
          </a:r>
          <a:endParaRPr lang="en-US" dirty="0"/>
        </a:p>
      </dgm:t>
    </dgm:pt>
    <dgm:pt modelId="{7AFB3A4F-1BA8-4CE0-9855-9132A6F6F855}" type="parTrans" cxnId="{A788BE32-9AAD-4AA3-991A-FDC3BF6EA28B}">
      <dgm:prSet/>
      <dgm:spPr/>
      <dgm:t>
        <a:bodyPr/>
        <a:lstStyle/>
        <a:p>
          <a:endParaRPr lang="en-US"/>
        </a:p>
      </dgm:t>
    </dgm:pt>
    <dgm:pt modelId="{04851A50-831D-4008-AF49-51E9CCDB87FA}" type="sibTrans" cxnId="{A788BE32-9AAD-4AA3-991A-FDC3BF6EA28B}">
      <dgm:prSet/>
      <dgm:spPr/>
      <dgm:t>
        <a:bodyPr/>
        <a:lstStyle/>
        <a:p>
          <a:endParaRPr lang="en-US"/>
        </a:p>
      </dgm:t>
    </dgm:pt>
    <dgm:pt modelId="{CFBC6B5A-F322-4B5C-A7DE-4A94200943D8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Remaining balance is billed to the patient to pay</a:t>
          </a:r>
        </a:p>
      </dgm:t>
    </dgm:pt>
    <dgm:pt modelId="{84272F3D-4301-484F-BFFA-4A3FEB9A6769}" type="parTrans" cxnId="{72C3607D-A1A2-4B18-B5BC-E5FF7F3E9989}">
      <dgm:prSet/>
      <dgm:spPr/>
      <dgm:t>
        <a:bodyPr/>
        <a:lstStyle/>
        <a:p>
          <a:endParaRPr lang="en-US"/>
        </a:p>
      </dgm:t>
    </dgm:pt>
    <dgm:pt modelId="{D8E4BC1B-872E-4B92-9175-E85F97CA2C82}" type="sibTrans" cxnId="{72C3607D-A1A2-4B18-B5BC-E5FF7F3E9989}">
      <dgm:prSet/>
      <dgm:spPr/>
      <dgm:t>
        <a:bodyPr/>
        <a:lstStyle/>
        <a:p>
          <a:endParaRPr lang="en-US"/>
        </a:p>
      </dgm:t>
    </dgm:pt>
    <dgm:pt modelId="{D1C5FFED-CD41-41EA-B69A-89F161C7E315}" type="pres">
      <dgm:prSet presAssocID="{FC33555D-FF78-4CCC-A41E-D7C0BE7C70C7}" presName="Name0" presStyleCnt="0">
        <dgm:presLayoutVars>
          <dgm:dir/>
          <dgm:resizeHandles val="exact"/>
        </dgm:presLayoutVars>
      </dgm:prSet>
      <dgm:spPr/>
    </dgm:pt>
    <dgm:pt modelId="{8BDA0DB9-2A27-4479-9141-245E8885FB28}" type="pres">
      <dgm:prSet presAssocID="{C975D90D-18CD-4CE6-832A-9B32C0C59910}" presName="node" presStyleLbl="node1" presStyleIdx="0" presStyleCnt="4">
        <dgm:presLayoutVars>
          <dgm:bulletEnabled val="1"/>
        </dgm:presLayoutVars>
      </dgm:prSet>
      <dgm:spPr/>
    </dgm:pt>
    <dgm:pt modelId="{4FFD837E-D832-43FE-A3CC-565267E20559}" type="pres">
      <dgm:prSet presAssocID="{37CD953A-4656-46D4-A9F7-6ADC8972F1B9}" presName="sibTrans" presStyleLbl="sibTrans2D1" presStyleIdx="0" presStyleCnt="3"/>
      <dgm:spPr/>
    </dgm:pt>
    <dgm:pt modelId="{EDFFF9F2-B502-4B64-9C6E-0BB2E0D3FAED}" type="pres">
      <dgm:prSet presAssocID="{37CD953A-4656-46D4-A9F7-6ADC8972F1B9}" presName="connectorText" presStyleLbl="sibTrans2D1" presStyleIdx="0" presStyleCnt="3"/>
      <dgm:spPr/>
    </dgm:pt>
    <dgm:pt modelId="{0D551F6C-75DB-49FD-8BC4-E6BBBDB57531}" type="pres">
      <dgm:prSet presAssocID="{C9ACFAB2-B846-4B67-8EE9-7136C1ACB069}" presName="node" presStyleLbl="node1" presStyleIdx="1" presStyleCnt="4">
        <dgm:presLayoutVars>
          <dgm:bulletEnabled val="1"/>
        </dgm:presLayoutVars>
      </dgm:prSet>
      <dgm:spPr/>
    </dgm:pt>
    <dgm:pt modelId="{707427DF-96A2-4826-A44B-588E9A38D4F9}" type="pres">
      <dgm:prSet presAssocID="{7858C75B-51DC-4056-8A1A-CBBC9608F299}" presName="sibTrans" presStyleLbl="sibTrans2D1" presStyleIdx="1" presStyleCnt="3"/>
      <dgm:spPr/>
    </dgm:pt>
    <dgm:pt modelId="{57F23BC2-33AA-4E78-97A2-2F5DE65A5C8C}" type="pres">
      <dgm:prSet presAssocID="{7858C75B-51DC-4056-8A1A-CBBC9608F299}" presName="connectorText" presStyleLbl="sibTrans2D1" presStyleIdx="1" presStyleCnt="3"/>
      <dgm:spPr/>
    </dgm:pt>
    <dgm:pt modelId="{AB5CC56E-BC67-423C-B3FD-44A49E2EC14B}" type="pres">
      <dgm:prSet presAssocID="{14F01FD9-E935-47FA-8C22-704B3277AE5F}" presName="node" presStyleLbl="node1" presStyleIdx="2" presStyleCnt="4">
        <dgm:presLayoutVars>
          <dgm:bulletEnabled val="1"/>
        </dgm:presLayoutVars>
      </dgm:prSet>
      <dgm:spPr/>
    </dgm:pt>
    <dgm:pt modelId="{1272CA16-5055-4033-8680-CECC7192F264}" type="pres">
      <dgm:prSet presAssocID="{04851A50-831D-4008-AF49-51E9CCDB87FA}" presName="sibTrans" presStyleLbl="sibTrans2D1" presStyleIdx="2" presStyleCnt="3"/>
      <dgm:spPr/>
    </dgm:pt>
    <dgm:pt modelId="{112A7604-931E-49CC-A04B-8877B7B50742}" type="pres">
      <dgm:prSet presAssocID="{04851A50-831D-4008-AF49-51E9CCDB87FA}" presName="connectorText" presStyleLbl="sibTrans2D1" presStyleIdx="2" presStyleCnt="3"/>
      <dgm:spPr/>
    </dgm:pt>
    <dgm:pt modelId="{DE0BE8A6-31F7-4A99-BF88-831B651D885D}" type="pres">
      <dgm:prSet presAssocID="{CFBC6B5A-F322-4B5C-A7DE-4A94200943D8}" presName="node" presStyleLbl="node1" presStyleIdx="3" presStyleCnt="4">
        <dgm:presLayoutVars>
          <dgm:bulletEnabled val="1"/>
        </dgm:presLayoutVars>
      </dgm:prSet>
      <dgm:spPr/>
    </dgm:pt>
  </dgm:ptLst>
  <dgm:cxnLst>
    <dgm:cxn modelId="{FE94591D-C066-4F51-8207-31C90C0A72CF}" type="presOf" srcId="{04851A50-831D-4008-AF49-51E9CCDB87FA}" destId="{112A7604-931E-49CC-A04B-8877B7B50742}" srcOrd="1" destOrd="0" presId="urn:microsoft.com/office/officeart/2005/8/layout/process1"/>
    <dgm:cxn modelId="{A788BE32-9AAD-4AA3-991A-FDC3BF6EA28B}" srcId="{FC33555D-FF78-4CCC-A41E-D7C0BE7C70C7}" destId="{14F01FD9-E935-47FA-8C22-704B3277AE5F}" srcOrd="2" destOrd="0" parTransId="{7AFB3A4F-1BA8-4CE0-9855-9132A6F6F855}" sibTransId="{04851A50-831D-4008-AF49-51E9CCDB87FA}"/>
    <dgm:cxn modelId="{74ED1038-04F2-47B8-AB97-3ACBBE05E448}" type="presOf" srcId="{37CD953A-4656-46D4-A9F7-6ADC8972F1B9}" destId="{EDFFF9F2-B502-4B64-9C6E-0BB2E0D3FAED}" srcOrd="1" destOrd="0" presId="urn:microsoft.com/office/officeart/2005/8/layout/process1"/>
    <dgm:cxn modelId="{CE888438-78E4-4F65-875E-6A66C174EFE0}" type="presOf" srcId="{04851A50-831D-4008-AF49-51E9CCDB87FA}" destId="{1272CA16-5055-4033-8680-CECC7192F264}" srcOrd="0" destOrd="0" presId="urn:microsoft.com/office/officeart/2005/8/layout/process1"/>
    <dgm:cxn modelId="{5AEC353E-13B9-4E36-8406-A9BC40FF1F20}" type="presOf" srcId="{7858C75B-51DC-4056-8A1A-CBBC9608F299}" destId="{57F23BC2-33AA-4E78-97A2-2F5DE65A5C8C}" srcOrd="1" destOrd="0" presId="urn:microsoft.com/office/officeart/2005/8/layout/process1"/>
    <dgm:cxn modelId="{79C80441-9E85-4277-8EBD-45561FBADCDC}" type="presOf" srcId="{7858C75B-51DC-4056-8A1A-CBBC9608F299}" destId="{707427DF-96A2-4826-A44B-588E9A38D4F9}" srcOrd="0" destOrd="0" presId="urn:microsoft.com/office/officeart/2005/8/layout/process1"/>
    <dgm:cxn modelId="{5B3F6364-F8B0-4889-B7FA-DC9DB6603650}" type="presOf" srcId="{37CD953A-4656-46D4-A9F7-6ADC8972F1B9}" destId="{4FFD837E-D832-43FE-A3CC-565267E20559}" srcOrd="0" destOrd="0" presId="urn:microsoft.com/office/officeart/2005/8/layout/process1"/>
    <dgm:cxn modelId="{72C3607D-A1A2-4B18-B5BC-E5FF7F3E9989}" srcId="{FC33555D-FF78-4CCC-A41E-D7C0BE7C70C7}" destId="{CFBC6B5A-F322-4B5C-A7DE-4A94200943D8}" srcOrd="3" destOrd="0" parTransId="{84272F3D-4301-484F-BFFA-4A3FEB9A6769}" sibTransId="{D8E4BC1B-872E-4B92-9175-E85F97CA2C82}"/>
    <dgm:cxn modelId="{7ADE709C-158C-4AE4-81F5-7B492D29A0C9}" type="presOf" srcId="{FC33555D-FF78-4CCC-A41E-D7C0BE7C70C7}" destId="{D1C5FFED-CD41-41EA-B69A-89F161C7E315}" srcOrd="0" destOrd="0" presId="urn:microsoft.com/office/officeart/2005/8/layout/process1"/>
    <dgm:cxn modelId="{F2CC58AE-2BFF-4D73-91D8-05E18C52BCFE}" srcId="{FC33555D-FF78-4CCC-A41E-D7C0BE7C70C7}" destId="{C975D90D-18CD-4CE6-832A-9B32C0C59910}" srcOrd="0" destOrd="0" parTransId="{EED3DC2A-A1EF-49CD-86C7-A182079708CF}" sibTransId="{37CD953A-4656-46D4-A9F7-6ADC8972F1B9}"/>
    <dgm:cxn modelId="{8E77EAC9-C084-412D-831F-4C272F36FCE7}" type="presOf" srcId="{14F01FD9-E935-47FA-8C22-704B3277AE5F}" destId="{AB5CC56E-BC67-423C-B3FD-44A49E2EC14B}" srcOrd="0" destOrd="0" presId="urn:microsoft.com/office/officeart/2005/8/layout/process1"/>
    <dgm:cxn modelId="{6E289BCA-0CC6-4D47-8FD8-85ED2E7755BD}" type="presOf" srcId="{C975D90D-18CD-4CE6-832A-9B32C0C59910}" destId="{8BDA0DB9-2A27-4479-9141-245E8885FB28}" srcOrd="0" destOrd="0" presId="urn:microsoft.com/office/officeart/2005/8/layout/process1"/>
    <dgm:cxn modelId="{3DF057D1-8598-4D7B-B4E5-3AC859A52CAB}" type="presOf" srcId="{C9ACFAB2-B846-4B67-8EE9-7136C1ACB069}" destId="{0D551F6C-75DB-49FD-8BC4-E6BBBDB57531}" srcOrd="0" destOrd="0" presId="urn:microsoft.com/office/officeart/2005/8/layout/process1"/>
    <dgm:cxn modelId="{41C814D7-B48D-4B1B-9300-08C509A136EC}" type="presOf" srcId="{CFBC6B5A-F322-4B5C-A7DE-4A94200943D8}" destId="{DE0BE8A6-31F7-4A99-BF88-831B651D885D}" srcOrd="0" destOrd="0" presId="urn:microsoft.com/office/officeart/2005/8/layout/process1"/>
    <dgm:cxn modelId="{27F623F2-C6A9-432C-951C-97C751CF3A5A}" srcId="{FC33555D-FF78-4CCC-A41E-D7C0BE7C70C7}" destId="{C9ACFAB2-B846-4B67-8EE9-7136C1ACB069}" srcOrd="1" destOrd="0" parTransId="{35B990E9-8EF3-4C9E-8E0C-ECC3B6AAA364}" sibTransId="{7858C75B-51DC-4056-8A1A-CBBC9608F299}"/>
    <dgm:cxn modelId="{8FA0D62C-491E-4675-A098-74AB4F0E7BAB}" type="presParOf" srcId="{D1C5FFED-CD41-41EA-B69A-89F161C7E315}" destId="{8BDA0DB9-2A27-4479-9141-245E8885FB28}" srcOrd="0" destOrd="0" presId="urn:microsoft.com/office/officeart/2005/8/layout/process1"/>
    <dgm:cxn modelId="{2F6FBB7C-145A-420A-B9CD-8DBD34452F7E}" type="presParOf" srcId="{D1C5FFED-CD41-41EA-B69A-89F161C7E315}" destId="{4FFD837E-D832-43FE-A3CC-565267E20559}" srcOrd="1" destOrd="0" presId="urn:microsoft.com/office/officeart/2005/8/layout/process1"/>
    <dgm:cxn modelId="{B4FAFE77-2DC2-4DE6-8044-1263B27472A7}" type="presParOf" srcId="{4FFD837E-D832-43FE-A3CC-565267E20559}" destId="{EDFFF9F2-B502-4B64-9C6E-0BB2E0D3FAED}" srcOrd="0" destOrd="0" presId="urn:microsoft.com/office/officeart/2005/8/layout/process1"/>
    <dgm:cxn modelId="{151045BE-6D2A-4283-831F-565F08BDE563}" type="presParOf" srcId="{D1C5FFED-CD41-41EA-B69A-89F161C7E315}" destId="{0D551F6C-75DB-49FD-8BC4-E6BBBDB57531}" srcOrd="2" destOrd="0" presId="urn:microsoft.com/office/officeart/2005/8/layout/process1"/>
    <dgm:cxn modelId="{60F5D0B8-EFDF-4795-B7D8-E0B935A5D54B}" type="presParOf" srcId="{D1C5FFED-CD41-41EA-B69A-89F161C7E315}" destId="{707427DF-96A2-4826-A44B-588E9A38D4F9}" srcOrd="3" destOrd="0" presId="urn:microsoft.com/office/officeart/2005/8/layout/process1"/>
    <dgm:cxn modelId="{285727DB-713E-45BF-936A-8C78FED7A6A0}" type="presParOf" srcId="{707427DF-96A2-4826-A44B-588E9A38D4F9}" destId="{57F23BC2-33AA-4E78-97A2-2F5DE65A5C8C}" srcOrd="0" destOrd="0" presId="urn:microsoft.com/office/officeart/2005/8/layout/process1"/>
    <dgm:cxn modelId="{E4E8FA13-71CC-469B-9614-EC40AD2256F1}" type="presParOf" srcId="{D1C5FFED-CD41-41EA-B69A-89F161C7E315}" destId="{AB5CC56E-BC67-423C-B3FD-44A49E2EC14B}" srcOrd="4" destOrd="0" presId="urn:microsoft.com/office/officeart/2005/8/layout/process1"/>
    <dgm:cxn modelId="{4476F496-F82C-4231-B6C9-460A1EF2F9B9}" type="presParOf" srcId="{D1C5FFED-CD41-41EA-B69A-89F161C7E315}" destId="{1272CA16-5055-4033-8680-CECC7192F264}" srcOrd="5" destOrd="0" presId="urn:microsoft.com/office/officeart/2005/8/layout/process1"/>
    <dgm:cxn modelId="{AD05598D-4D73-4C52-8E62-805B59BA3A11}" type="presParOf" srcId="{1272CA16-5055-4033-8680-CECC7192F264}" destId="{112A7604-931E-49CC-A04B-8877B7B50742}" srcOrd="0" destOrd="0" presId="urn:microsoft.com/office/officeart/2005/8/layout/process1"/>
    <dgm:cxn modelId="{B7063768-2808-4CFF-9C32-251487462F11}" type="presParOf" srcId="{D1C5FFED-CD41-41EA-B69A-89F161C7E315}" destId="{DE0BE8A6-31F7-4A99-BF88-831B651D885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30560-C19D-4D1B-B40F-99AA3869A52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5E6F7-EAEA-4B26-A352-B5D59D2E2E46}">
      <dgm:prSet phldrT="[Text]" phldr="0"/>
      <dgm:spPr/>
      <dgm:t>
        <a:bodyPr/>
        <a:lstStyle/>
        <a:p>
          <a:endParaRPr lang="en-US" dirty="0"/>
        </a:p>
      </dgm:t>
    </dgm:pt>
    <dgm:pt modelId="{D3FA10FA-B869-492A-8B90-8EFFA6ABF59C}" type="parTrans" cxnId="{2DA11895-1221-4F34-915A-BB22821EB827}">
      <dgm:prSet/>
      <dgm:spPr/>
      <dgm:t>
        <a:bodyPr/>
        <a:lstStyle/>
        <a:p>
          <a:endParaRPr lang="en-US"/>
        </a:p>
      </dgm:t>
    </dgm:pt>
    <dgm:pt modelId="{BA49C77D-9B5A-48D6-A5A0-1E32957EF9E7}" type="sibTrans" cxnId="{2DA11895-1221-4F34-915A-BB22821EB827}">
      <dgm:prSet/>
      <dgm:spPr/>
      <dgm:t>
        <a:bodyPr/>
        <a:lstStyle/>
        <a:p>
          <a:endParaRPr lang="en-US"/>
        </a:p>
      </dgm:t>
    </dgm:pt>
    <dgm:pt modelId="{A92A7F79-E73F-4D04-84FD-39950055B482}">
      <dgm:prSet phldrT="[Text]"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 Testing</a:t>
          </a:r>
          <a:endParaRPr lang="en-US" dirty="0"/>
        </a:p>
      </dgm:t>
    </dgm:pt>
    <dgm:pt modelId="{CE53E9C5-FB90-4165-B13D-91F2A33234EB}" type="parTrans" cxnId="{ED6A02C3-BBEB-4BF9-9DB1-899B68B6093C}">
      <dgm:prSet/>
      <dgm:spPr/>
      <dgm:t>
        <a:bodyPr/>
        <a:lstStyle/>
        <a:p>
          <a:endParaRPr lang="en-US"/>
        </a:p>
      </dgm:t>
    </dgm:pt>
    <dgm:pt modelId="{82E47A4C-3292-498C-8A43-55BAC0C7F418}" type="sibTrans" cxnId="{ED6A02C3-BBEB-4BF9-9DB1-899B68B6093C}">
      <dgm:prSet/>
      <dgm:spPr/>
      <dgm:t>
        <a:bodyPr/>
        <a:lstStyle/>
        <a:p>
          <a:endParaRPr lang="en-US"/>
        </a:p>
      </dgm:t>
    </dgm:pt>
    <dgm:pt modelId="{7AF3C895-C553-41AE-BB98-DB4F614EF6B9}">
      <dgm:prSet phldrT="[Text]" phldr="0"/>
      <dgm:spPr/>
      <dgm:t>
        <a:bodyPr/>
        <a:lstStyle/>
        <a:p>
          <a:pPr rtl="0"/>
          <a:endParaRPr lang="en-US" dirty="0"/>
        </a:p>
      </dgm:t>
    </dgm:pt>
    <dgm:pt modelId="{6EA880AF-A7D5-42E6-8D58-39F1E1744A00}" type="parTrans" cxnId="{07FD442E-DF19-4009-8EF9-3B19B6C746BC}">
      <dgm:prSet/>
      <dgm:spPr/>
      <dgm:t>
        <a:bodyPr/>
        <a:lstStyle/>
        <a:p>
          <a:endParaRPr lang="en-US"/>
        </a:p>
      </dgm:t>
    </dgm:pt>
    <dgm:pt modelId="{F66310EF-DE62-4860-8CDF-775884FD2EA9}" type="sibTrans" cxnId="{07FD442E-DF19-4009-8EF9-3B19B6C746BC}">
      <dgm:prSet/>
      <dgm:spPr/>
      <dgm:t>
        <a:bodyPr/>
        <a:lstStyle/>
        <a:p>
          <a:endParaRPr lang="en-US"/>
        </a:p>
      </dgm:t>
    </dgm:pt>
    <dgm:pt modelId="{D52F42D8-EF72-4D50-9ADA-ABE9F68EB0D4}">
      <dgm:prSet phldrT="[Text]"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 Results</a:t>
          </a:r>
        </a:p>
      </dgm:t>
    </dgm:pt>
    <dgm:pt modelId="{D4BCB939-4881-46DC-925F-5A444E6996FB}" type="parTrans" cxnId="{6E5BE37D-F6A7-46CE-8A69-5403416FF039}">
      <dgm:prSet/>
      <dgm:spPr/>
      <dgm:t>
        <a:bodyPr/>
        <a:lstStyle/>
        <a:p>
          <a:endParaRPr lang="en-US"/>
        </a:p>
      </dgm:t>
    </dgm:pt>
    <dgm:pt modelId="{12E14982-1984-4D62-9743-55C2B2D6F29F}" type="sibTrans" cxnId="{6E5BE37D-F6A7-46CE-8A69-5403416FF039}">
      <dgm:prSet/>
      <dgm:spPr/>
      <dgm:t>
        <a:bodyPr/>
        <a:lstStyle/>
        <a:p>
          <a:endParaRPr lang="en-US"/>
        </a:p>
      </dgm:t>
    </dgm:pt>
    <dgm:pt modelId="{B6E8A932-6948-485B-8D44-5079F1E54AD1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Screening</a:t>
          </a:r>
        </a:p>
      </dgm:t>
    </dgm:pt>
    <dgm:pt modelId="{535CC652-C4EF-4075-85CC-E9ED1F84203F}" type="parTrans" cxnId="{2B985D9F-0956-408B-8CA1-3C38373194B8}">
      <dgm:prSet/>
      <dgm:spPr/>
      <dgm:t>
        <a:bodyPr/>
        <a:lstStyle/>
        <a:p>
          <a:endParaRPr lang="en-US"/>
        </a:p>
      </dgm:t>
    </dgm:pt>
    <dgm:pt modelId="{F3D17773-E99A-4960-9D63-56DF5A43F530}" type="sibTrans" cxnId="{2B985D9F-0956-408B-8CA1-3C38373194B8}">
      <dgm:prSet/>
      <dgm:spPr/>
      <dgm:t>
        <a:bodyPr/>
        <a:lstStyle/>
        <a:p>
          <a:endParaRPr lang="en-US"/>
        </a:p>
      </dgm:t>
    </dgm:pt>
    <dgm:pt modelId="{7D69D623-546A-45C9-8AD0-3DD83E1B988D}" type="pres">
      <dgm:prSet presAssocID="{C3330560-C19D-4D1B-B40F-99AA3869A529}" presName="Name0" presStyleCnt="0">
        <dgm:presLayoutVars>
          <dgm:dir/>
          <dgm:animLvl val="lvl"/>
          <dgm:resizeHandles val="exact"/>
        </dgm:presLayoutVars>
      </dgm:prSet>
      <dgm:spPr/>
    </dgm:pt>
    <dgm:pt modelId="{B81CF324-DF6A-4551-B1F5-6D930CF6565E}" type="pres">
      <dgm:prSet presAssocID="{C3330560-C19D-4D1B-B40F-99AA3869A529}" presName="tSp" presStyleCnt="0"/>
      <dgm:spPr/>
    </dgm:pt>
    <dgm:pt modelId="{5DE57F3F-D946-4395-A342-1A2B0FC59DB7}" type="pres">
      <dgm:prSet presAssocID="{C3330560-C19D-4D1B-B40F-99AA3869A529}" presName="bSp" presStyleCnt="0"/>
      <dgm:spPr/>
    </dgm:pt>
    <dgm:pt modelId="{566B510A-F957-4D75-B7F7-6417C81B98B4}" type="pres">
      <dgm:prSet presAssocID="{C3330560-C19D-4D1B-B40F-99AA3869A529}" presName="process" presStyleCnt="0"/>
      <dgm:spPr/>
    </dgm:pt>
    <dgm:pt modelId="{AFE9C41E-70CA-43F4-9D25-0324D94B6C5D}" type="pres">
      <dgm:prSet presAssocID="{B6E8A932-6948-485B-8D44-5079F1E54AD1}" presName="composite1" presStyleCnt="0"/>
      <dgm:spPr/>
    </dgm:pt>
    <dgm:pt modelId="{4AC4CA61-1110-4ED9-BE61-7CE994AA51E5}" type="pres">
      <dgm:prSet presAssocID="{B6E8A932-6948-485B-8D44-5079F1E54AD1}" presName="dummyNode1" presStyleLbl="node1" presStyleIdx="0" presStyleCnt="3"/>
      <dgm:spPr/>
    </dgm:pt>
    <dgm:pt modelId="{7353873F-1BB0-416F-98EF-B9F26ABC5EFF}" type="pres">
      <dgm:prSet presAssocID="{B6E8A932-6948-485B-8D44-5079F1E54AD1}" presName="childNode1" presStyleLbl="bgAcc1" presStyleIdx="0" presStyleCnt="3">
        <dgm:presLayoutVars>
          <dgm:bulletEnabled val="1"/>
        </dgm:presLayoutVars>
      </dgm:prSet>
      <dgm:spPr/>
    </dgm:pt>
    <dgm:pt modelId="{68C0CF25-A14E-4E67-BDBC-415843B61680}" type="pres">
      <dgm:prSet presAssocID="{B6E8A932-6948-485B-8D44-5079F1E54AD1}" presName="childNode1tx" presStyleLbl="bgAcc1" presStyleIdx="0" presStyleCnt="3">
        <dgm:presLayoutVars>
          <dgm:bulletEnabled val="1"/>
        </dgm:presLayoutVars>
      </dgm:prSet>
      <dgm:spPr/>
    </dgm:pt>
    <dgm:pt modelId="{AB74117E-8AAD-4289-BDC0-19C2B69225F4}" type="pres">
      <dgm:prSet presAssocID="{B6E8A932-6948-485B-8D44-5079F1E54AD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9BD8AC2-45A9-4C19-B758-F2A2F051AF1B}" type="pres">
      <dgm:prSet presAssocID="{B6E8A932-6948-485B-8D44-5079F1E54AD1}" presName="connSite1" presStyleCnt="0"/>
      <dgm:spPr/>
    </dgm:pt>
    <dgm:pt modelId="{E44F8173-AE71-4BC3-89E2-AB82A537E2DC}" type="pres">
      <dgm:prSet presAssocID="{F3D17773-E99A-4960-9D63-56DF5A43F530}" presName="Name9" presStyleLbl="sibTrans2D1" presStyleIdx="0" presStyleCnt="2"/>
      <dgm:spPr/>
    </dgm:pt>
    <dgm:pt modelId="{041F84C5-BDAD-4C75-B69C-341677B4B8A8}" type="pres">
      <dgm:prSet presAssocID="{A92A7F79-E73F-4D04-84FD-39950055B482}" presName="composite2" presStyleCnt="0"/>
      <dgm:spPr/>
    </dgm:pt>
    <dgm:pt modelId="{D7F89C44-BFE2-46AA-80B3-8F941B5AEB5B}" type="pres">
      <dgm:prSet presAssocID="{A92A7F79-E73F-4D04-84FD-39950055B482}" presName="dummyNode2" presStyleLbl="node1" presStyleIdx="0" presStyleCnt="3"/>
      <dgm:spPr/>
    </dgm:pt>
    <dgm:pt modelId="{61CD7860-4133-4CCC-8174-BB6BB94A46C4}" type="pres">
      <dgm:prSet presAssocID="{A92A7F79-E73F-4D04-84FD-39950055B482}" presName="childNode2" presStyleLbl="bgAcc1" presStyleIdx="1" presStyleCnt="3">
        <dgm:presLayoutVars>
          <dgm:bulletEnabled val="1"/>
        </dgm:presLayoutVars>
      </dgm:prSet>
      <dgm:spPr/>
    </dgm:pt>
    <dgm:pt modelId="{DD424784-DA98-47B9-B8C3-CBB9274BFA30}" type="pres">
      <dgm:prSet presAssocID="{A92A7F79-E73F-4D04-84FD-39950055B482}" presName="childNode2tx" presStyleLbl="bgAcc1" presStyleIdx="1" presStyleCnt="3">
        <dgm:presLayoutVars>
          <dgm:bulletEnabled val="1"/>
        </dgm:presLayoutVars>
      </dgm:prSet>
      <dgm:spPr/>
    </dgm:pt>
    <dgm:pt modelId="{E3695906-820F-413A-9A22-512A8FE2AD64}" type="pres">
      <dgm:prSet presAssocID="{A92A7F79-E73F-4D04-84FD-39950055B48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15AEE26-CFA2-4497-AC63-BC96C97A84D7}" type="pres">
      <dgm:prSet presAssocID="{A92A7F79-E73F-4D04-84FD-39950055B482}" presName="connSite2" presStyleCnt="0"/>
      <dgm:spPr/>
    </dgm:pt>
    <dgm:pt modelId="{4EB2D395-503A-46CB-942A-DA70186A7B3F}" type="pres">
      <dgm:prSet presAssocID="{82E47A4C-3292-498C-8A43-55BAC0C7F418}" presName="Name18" presStyleLbl="sibTrans2D1" presStyleIdx="1" presStyleCnt="2"/>
      <dgm:spPr/>
    </dgm:pt>
    <dgm:pt modelId="{7199FE62-960C-4A14-A776-19E70B6A8E23}" type="pres">
      <dgm:prSet presAssocID="{D52F42D8-EF72-4D50-9ADA-ABE9F68EB0D4}" presName="composite1" presStyleCnt="0"/>
      <dgm:spPr/>
    </dgm:pt>
    <dgm:pt modelId="{B41C0A79-DAE1-4E10-B4F9-B273D58D74E0}" type="pres">
      <dgm:prSet presAssocID="{D52F42D8-EF72-4D50-9ADA-ABE9F68EB0D4}" presName="dummyNode1" presStyleLbl="node1" presStyleIdx="1" presStyleCnt="3"/>
      <dgm:spPr/>
    </dgm:pt>
    <dgm:pt modelId="{9278FF5B-6BB3-444E-9660-8C88D0645845}" type="pres">
      <dgm:prSet presAssocID="{D52F42D8-EF72-4D50-9ADA-ABE9F68EB0D4}" presName="childNode1" presStyleLbl="bgAcc1" presStyleIdx="2" presStyleCnt="3">
        <dgm:presLayoutVars>
          <dgm:bulletEnabled val="1"/>
        </dgm:presLayoutVars>
      </dgm:prSet>
      <dgm:spPr/>
    </dgm:pt>
    <dgm:pt modelId="{D7C98EB7-4C51-42FA-9A34-963D3782DA4C}" type="pres">
      <dgm:prSet presAssocID="{D52F42D8-EF72-4D50-9ADA-ABE9F68EB0D4}" presName="childNode1tx" presStyleLbl="bgAcc1" presStyleIdx="2" presStyleCnt="3">
        <dgm:presLayoutVars>
          <dgm:bulletEnabled val="1"/>
        </dgm:presLayoutVars>
      </dgm:prSet>
      <dgm:spPr/>
    </dgm:pt>
    <dgm:pt modelId="{AFF7495C-A710-4400-9E96-D090A2795ADB}" type="pres">
      <dgm:prSet presAssocID="{D52F42D8-EF72-4D50-9ADA-ABE9F68EB0D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D77C52D-C194-4E06-8A13-BB4D7DC4201F}" type="pres">
      <dgm:prSet presAssocID="{D52F42D8-EF72-4D50-9ADA-ABE9F68EB0D4}" presName="connSite1" presStyleCnt="0"/>
      <dgm:spPr/>
    </dgm:pt>
  </dgm:ptLst>
  <dgm:cxnLst>
    <dgm:cxn modelId="{F7337E13-1218-4047-B14C-26A401E657A3}" type="presOf" srcId="{8005E6F7-EAEA-4B26-A352-B5D59D2E2E46}" destId="{7353873F-1BB0-416F-98EF-B9F26ABC5EFF}" srcOrd="0" destOrd="0" presId="urn:microsoft.com/office/officeart/2005/8/layout/hProcess4"/>
    <dgm:cxn modelId="{6D08C31A-6980-4160-8F4E-9506E360CA7B}" type="presOf" srcId="{C3330560-C19D-4D1B-B40F-99AA3869A529}" destId="{7D69D623-546A-45C9-8AD0-3DD83E1B988D}" srcOrd="0" destOrd="0" presId="urn:microsoft.com/office/officeart/2005/8/layout/hProcess4"/>
    <dgm:cxn modelId="{132C4422-7940-4852-831B-47CF6FE98E66}" type="presOf" srcId="{D52F42D8-EF72-4D50-9ADA-ABE9F68EB0D4}" destId="{AFF7495C-A710-4400-9E96-D090A2795ADB}" srcOrd="0" destOrd="0" presId="urn:microsoft.com/office/officeart/2005/8/layout/hProcess4"/>
    <dgm:cxn modelId="{865EB32C-1092-4420-AAB4-B1348624813F}" type="presOf" srcId="{82E47A4C-3292-498C-8A43-55BAC0C7F418}" destId="{4EB2D395-503A-46CB-942A-DA70186A7B3F}" srcOrd="0" destOrd="0" presId="urn:microsoft.com/office/officeart/2005/8/layout/hProcess4"/>
    <dgm:cxn modelId="{07FD442E-DF19-4009-8EF9-3B19B6C746BC}" srcId="{A92A7F79-E73F-4D04-84FD-39950055B482}" destId="{7AF3C895-C553-41AE-BB98-DB4F614EF6B9}" srcOrd="0" destOrd="0" parTransId="{6EA880AF-A7D5-42E6-8D58-39F1E1744A00}" sibTransId="{F66310EF-DE62-4860-8CDF-775884FD2EA9}"/>
    <dgm:cxn modelId="{76B86C41-2758-403B-90F0-050F9F7F3B81}" type="presOf" srcId="{A92A7F79-E73F-4D04-84FD-39950055B482}" destId="{E3695906-820F-413A-9A22-512A8FE2AD64}" srcOrd="0" destOrd="0" presId="urn:microsoft.com/office/officeart/2005/8/layout/hProcess4"/>
    <dgm:cxn modelId="{CDD8586D-FFEF-4706-84E1-D9F771100D0A}" type="presOf" srcId="{8005E6F7-EAEA-4B26-A352-B5D59D2E2E46}" destId="{68C0CF25-A14E-4E67-BDBC-415843B61680}" srcOrd="1" destOrd="0" presId="urn:microsoft.com/office/officeart/2005/8/layout/hProcess4"/>
    <dgm:cxn modelId="{943AB172-2437-4804-B9B6-F6A36539A31E}" type="presOf" srcId="{F3D17773-E99A-4960-9D63-56DF5A43F530}" destId="{E44F8173-AE71-4BC3-89E2-AB82A537E2DC}" srcOrd="0" destOrd="0" presId="urn:microsoft.com/office/officeart/2005/8/layout/hProcess4"/>
    <dgm:cxn modelId="{9AB13E73-E9CF-4ED4-8101-DFD26F7C69C6}" type="presOf" srcId="{7AF3C895-C553-41AE-BB98-DB4F614EF6B9}" destId="{61CD7860-4133-4CCC-8174-BB6BB94A46C4}" srcOrd="0" destOrd="0" presId="urn:microsoft.com/office/officeart/2005/8/layout/hProcess4"/>
    <dgm:cxn modelId="{6E5BE37D-F6A7-46CE-8A69-5403416FF039}" srcId="{C3330560-C19D-4D1B-B40F-99AA3869A529}" destId="{D52F42D8-EF72-4D50-9ADA-ABE9F68EB0D4}" srcOrd="2" destOrd="0" parTransId="{D4BCB939-4881-46DC-925F-5A444E6996FB}" sibTransId="{12E14982-1984-4D62-9743-55C2B2D6F29F}"/>
    <dgm:cxn modelId="{2DA11895-1221-4F34-915A-BB22821EB827}" srcId="{B6E8A932-6948-485B-8D44-5079F1E54AD1}" destId="{8005E6F7-EAEA-4B26-A352-B5D59D2E2E46}" srcOrd="0" destOrd="0" parTransId="{D3FA10FA-B869-492A-8B90-8EFFA6ABF59C}" sibTransId="{BA49C77D-9B5A-48D6-A5A0-1E32957EF9E7}"/>
    <dgm:cxn modelId="{2B985D9F-0956-408B-8CA1-3C38373194B8}" srcId="{C3330560-C19D-4D1B-B40F-99AA3869A529}" destId="{B6E8A932-6948-485B-8D44-5079F1E54AD1}" srcOrd="0" destOrd="0" parTransId="{535CC652-C4EF-4075-85CC-E9ED1F84203F}" sibTransId="{F3D17773-E99A-4960-9D63-56DF5A43F530}"/>
    <dgm:cxn modelId="{5FDC55A9-D514-4870-BAAA-8482849E6E77}" type="presOf" srcId="{B6E8A932-6948-485B-8D44-5079F1E54AD1}" destId="{AB74117E-8AAD-4289-BDC0-19C2B69225F4}" srcOrd="0" destOrd="0" presId="urn:microsoft.com/office/officeart/2005/8/layout/hProcess4"/>
    <dgm:cxn modelId="{635BADB5-614C-4632-96DB-DE90E8D095F1}" type="presOf" srcId="{7AF3C895-C553-41AE-BB98-DB4F614EF6B9}" destId="{DD424784-DA98-47B9-B8C3-CBB9274BFA30}" srcOrd="1" destOrd="0" presId="urn:microsoft.com/office/officeart/2005/8/layout/hProcess4"/>
    <dgm:cxn modelId="{ED6A02C3-BBEB-4BF9-9DB1-899B68B6093C}" srcId="{C3330560-C19D-4D1B-B40F-99AA3869A529}" destId="{A92A7F79-E73F-4D04-84FD-39950055B482}" srcOrd="1" destOrd="0" parTransId="{CE53E9C5-FB90-4165-B13D-91F2A33234EB}" sibTransId="{82E47A4C-3292-498C-8A43-55BAC0C7F418}"/>
    <dgm:cxn modelId="{A9CE52D2-BBB6-4F92-A68F-137690AAB6C9}" type="presParOf" srcId="{7D69D623-546A-45C9-8AD0-3DD83E1B988D}" destId="{B81CF324-DF6A-4551-B1F5-6D930CF6565E}" srcOrd="0" destOrd="0" presId="urn:microsoft.com/office/officeart/2005/8/layout/hProcess4"/>
    <dgm:cxn modelId="{6E1CBC01-9F89-451E-A94E-EE3E6556D0C6}" type="presParOf" srcId="{7D69D623-546A-45C9-8AD0-3DD83E1B988D}" destId="{5DE57F3F-D946-4395-A342-1A2B0FC59DB7}" srcOrd="1" destOrd="0" presId="urn:microsoft.com/office/officeart/2005/8/layout/hProcess4"/>
    <dgm:cxn modelId="{C3A3BE74-07AE-4BEB-9CB0-9E21DFA26C48}" type="presParOf" srcId="{7D69D623-546A-45C9-8AD0-3DD83E1B988D}" destId="{566B510A-F957-4D75-B7F7-6417C81B98B4}" srcOrd="2" destOrd="0" presId="urn:microsoft.com/office/officeart/2005/8/layout/hProcess4"/>
    <dgm:cxn modelId="{948D1378-2461-4DC5-B0F9-2983D3E49E81}" type="presParOf" srcId="{566B510A-F957-4D75-B7F7-6417C81B98B4}" destId="{AFE9C41E-70CA-43F4-9D25-0324D94B6C5D}" srcOrd="0" destOrd="0" presId="urn:microsoft.com/office/officeart/2005/8/layout/hProcess4"/>
    <dgm:cxn modelId="{3BA16BA7-CB9F-42C0-98B8-E5BEA2F776E8}" type="presParOf" srcId="{AFE9C41E-70CA-43F4-9D25-0324D94B6C5D}" destId="{4AC4CA61-1110-4ED9-BE61-7CE994AA51E5}" srcOrd="0" destOrd="0" presId="urn:microsoft.com/office/officeart/2005/8/layout/hProcess4"/>
    <dgm:cxn modelId="{6079328D-3D5B-4245-8AE0-205D25A52A7A}" type="presParOf" srcId="{AFE9C41E-70CA-43F4-9D25-0324D94B6C5D}" destId="{7353873F-1BB0-416F-98EF-B9F26ABC5EFF}" srcOrd="1" destOrd="0" presId="urn:microsoft.com/office/officeart/2005/8/layout/hProcess4"/>
    <dgm:cxn modelId="{A1D263BC-750B-47CE-97B0-FF46C6E1A480}" type="presParOf" srcId="{AFE9C41E-70CA-43F4-9D25-0324D94B6C5D}" destId="{68C0CF25-A14E-4E67-BDBC-415843B61680}" srcOrd="2" destOrd="0" presId="urn:microsoft.com/office/officeart/2005/8/layout/hProcess4"/>
    <dgm:cxn modelId="{FECDC291-D276-4B0B-9A27-E4B3E3096129}" type="presParOf" srcId="{AFE9C41E-70CA-43F4-9D25-0324D94B6C5D}" destId="{AB74117E-8AAD-4289-BDC0-19C2B69225F4}" srcOrd="3" destOrd="0" presId="urn:microsoft.com/office/officeart/2005/8/layout/hProcess4"/>
    <dgm:cxn modelId="{2D56D55A-D655-4EC0-BC25-7196897134AF}" type="presParOf" srcId="{AFE9C41E-70CA-43F4-9D25-0324D94B6C5D}" destId="{D9BD8AC2-45A9-4C19-B758-F2A2F051AF1B}" srcOrd="4" destOrd="0" presId="urn:microsoft.com/office/officeart/2005/8/layout/hProcess4"/>
    <dgm:cxn modelId="{7E5E0913-041E-4697-A3A7-6EC34F073F76}" type="presParOf" srcId="{566B510A-F957-4D75-B7F7-6417C81B98B4}" destId="{E44F8173-AE71-4BC3-89E2-AB82A537E2DC}" srcOrd="1" destOrd="0" presId="urn:microsoft.com/office/officeart/2005/8/layout/hProcess4"/>
    <dgm:cxn modelId="{4BBF4451-29B8-4395-AC74-07F3D88932D3}" type="presParOf" srcId="{566B510A-F957-4D75-B7F7-6417C81B98B4}" destId="{041F84C5-BDAD-4C75-B69C-341677B4B8A8}" srcOrd="2" destOrd="0" presId="urn:microsoft.com/office/officeart/2005/8/layout/hProcess4"/>
    <dgm:cxn modelId="{DA76FBA0-56FB-49A8-9611-255109E5300A}" type="presParOf" srcId="{041F84C5-BDAD-4C75-B69C-341677B4B8A8}" destId="{D7F89C44-BFE2-46AA-80B3-8F941B5AEB5B}" srcOrd="0" destOrd="0" presId="urn:microsoft.com/office/officeart/2005/8/layout/hProcess4"/>
    <dgm:cxn modelId="{1C8653A3-85D8-4260-B9FC-5A22E62035E2}" type="presParOf" srcId="{041F84C5-BDAD-4C75-B69C-341677B4B8A8}" destId="{61CD7860-4133-4CCC-8174-BB6BB94A46C4}" srcOrd="1" destOrd="0" presId="urn:microsoft.com/office/officeart/2005/8/layout/hProcess4"/>
    <dgm:cxn modelId="{5FE07235-D6CC-471C-8F47-D5EE6C014D22}" type="presParOf" srcId="{041F84C5-BDAD-4C75-B69C-341677B4B8A8}" destId="{DD424784-DA98-47B9-B8C3-CBB9274BFA30}" srcOrd="2" destOrd="0" presId="urn:microsoft.com/office/officeart/2005/8/layout/hProcess4"/>
    <dgm:cxn modelId="{697CFF66-60F4-4F82-B9C5-CB6F4911BDDC}" type="presParOf" srcId="{041F84C5-BDAD-4C75-B69C-341677B4B8A8}" destId="{E3695906-820F-413A-9A22-512A8FE2AD64}" srcOrd="3" destOrd="0" presId="urn:microsoft.com/office/officeart/2005/8/layout/hProcess4"/>
    <dgm:cxn modelId="{DA78F4FF-ACBE-4D19-A2D7-D33183F38F92}" type="presParOf" srcId="{041F84C5-BDAD-4C75-B69C-341677B4B8A8}" destId="{115AEE26-CFA2-4497-AC63-BC96C97A84D7}" srcOrd="4" destOrd="0" presId="urn:microsoft.com/office/officeart/2005/8/layout/hProcess4"/>
    <dgm:cxn modelId="{7837C6F1-C78C-41AF-A8BB-EA0AEB0E2167}" type="presParOf" srcId="{566B510A-F957-4D75-B7F7-6417C81B98B4}" destId="{4EB2D395-503A-46CB-942A-DA70186A7B3F}" srcOrd="3" destOrd="0" presId="urn:microsoft.com/office/officeart/2005/8/layout/hProcess4"/>
    <dgm:cxn modelId="{336F7F1F-A5E8-463A-BB8E-F264A6EE21C5}" type="presParOf" srcId="{566B510A-F957-4D75-B7F7-6417C81B98B4}" destId="{7199FE62-960C-4A14-A776-19E70B6A8E23}" srcOrd="4" destOrd="0" presId="urn:microsoft.com/office/officeart/2005/8/layout/hProcess4"/>
    <dgm:cxn modelId="{EC89628A-E50E-4E8D-B6BD-CD04BB4595D7}" type="presParOf" srcId="{7199FE62-960C-4A14-A776-19E70B6A8E23}" destId="{B41C0A79-DAE1-4E10-B4F9-B273D58D74E0}" srcOrd="0" destOrd="0" presId="urn:microsoft.com/office/officeart/2005/8/layout/hProcess4"/>
    <dgm:cxn modelId="{8B3E15C9-A00C-4D69-AE67-805060499581}" type="presParOf" srcId="{7199FE62-960C-4A14-A776-19E70B6A8E23}" destId="{9278FF5B-6BB3-444E-9660-8C88D0645845}" srcOrd="1" destOrd="0" presId="urn:microsoft.com/office/officeart/2005/8/layout/hProcess4"/>
    <dgm:cxn modelId="{4991CAE8-D089-463A-BD4E-3E77A2A58A99}" type="presParOf" srcId="{7199FE62-960C-4A14-A776-19E70B6A8E23}" destId="{D7C98EB7-4C51-42FA-9A34-963D3782DA4C}" srcOrd="2" destOrd="0" presId="urn:microsoft.com/office/officeart/2005/8/layout/hProcess4"/>
    <dgm:cxn modelId="{D05B1FDF-A9FA-477F-B5C1-503F5D5652C9}" type="presParOf" srcId="{7199FE62-960C-4A14-A776-19E70B6A8E23}" destId="{AFF7495C-A710-4400-9E96-D090A2795ADB}" srcOrd="3" destOrd="0" presId="urn:microsoft.com/office/officeart/2005/8/layout/hProcess4"/>
    <dgm:cxn modelId="{FEEB2D6B-098B-4E6F-8C8C-E4A4B7A40A24}" type="presParOf" srcId="{7199FE62-960C-4A14-A776-19E70B6A8E23}" destId="{3D77C52D-C194-4E06-8A13-BB4D7DC4201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A0DB9-2A27-4479-9141-245E8885FB28}">
      <dsp:nvSpPr>
        <dsp:cNvPr id="0" name=""/>
        <dsp:cNvSpPr/>
      </dsp:nvSpPr>
      <dsp:spPr>
        <a:xfrm>
          <a:off x="4504" y="1757819"/>
          <a:ext cx="1969623" cy="1680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Patient goes to the doctor/healthcare facility</a:t>
          </a:r>
          <a:endParaRPr lang="en-US" sz="1700" kern="1200" dirty="0"/>
        </a:p>
      </dsp:txBody>
      <dsp:txXfrm>
        <a:off x="53719" y="1807034"/>
        <a:ext cx="1871193" cy="1581905"/>
      </dsp:txXfrm>
    </dsp:sp>
    <dsp:sp modelId="{4FFD837E-D832-43FE-A3CC-565267E20559}">
      <dsp:nvSpPr>
        <dsp:cNvPr id="0" name=""/>
        <dsp:cNvSpPr/>
      </dsp:nvSpPr>
      <dsp:spPr>
        <a:xfrm>
          <a:off x="2171091" y="2353754"/>
          <a:ext cx="417560" cy="488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171091" y="2451447"/>
        <a:ext cx="292292" cy="293080"/>
      </dsp:txXfrm>
    </dsp:sp>
    <dsp:sp modelId="{0D551F6C-75DB-49FD-8BC4-E6BBBDB57531}">
      <dsp:nvSpPr>
        <dsp:cNvPr id="0" name=""/>
        <dsp:cNvSpPr/>
      </dsp:nvSpPr>
      <dsp:spPr>
        <a:xfrm>
          <a:off x="2761978" y="1757819"/>
          <a:ext cx="1969623" cy="1680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Doctor/healthcare facility sends costs of the visit to insurance company and/or lab (if patient has testing)</a:t>
          </a:r>
          <a:endParaRPr lang="en-US" sz="1700" kern="1200" dirty="0"/>
        </a:p>
      </dsp:txBody>
      <dsp:txXfrm>
        <a:off x="2811193" y="1807034"/>
        <a:ext cx="1871193" cy="1581905"/>
      </dsp:txXfrm>
    </dsp:sp>
    <dsp:sp modelId="{707427DF-96A2-4826-A44B-588E9A38D4F9}">
      <dsp:nvSpPr>
        <dsp:cNvPr id="0" name=""/>
        <dsp:cNvSpPr/>
      </dsp:nvSpPr>
      <dsp:spPr>
        <a:xfrm>
          <a:off x="4928564" y="2353754"/>
          <a:ext cx="417560" cy="488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928564" y="2451447"/>
        <a:ext cx="292292" cy="293080"/>
      </dsp:txXfrm>
    </dsp:sp>
    <dsp:sp modelId="{AB5CC56E-BC67-423C-B3FD-44A49E2EC14B}">
      <dsp:nvSpPr>
        <dsp:cNvPr id="0" name=""/>
        <dsp:cNvSpPr/>
      </dsp:nvSpPr>
      <dsp:spPr>
        <a:xfrm>
          <a:off x="5519451" y="1757819"/>
          <a:ext cx="1969623" cy="1680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Insurance company and/or lab pays their portion</a:t>
          </a:r>
          <a:endParaRPr lang="en-US" sz="1700" kern="1200" dirty="0"/>
        </a:p>
      </dsp:txBody>
      <dsp:txXfrm>
        <a:off x="5568666" y="1807034"/>
        <a:ext cx="1871193" cy="1581905"/>
      </dsp:txXfrm>
    </dsp:sp>
    <dsp:sp modelId="{1272CA16-5055-4033-8680-CECC7192F264}">
      <dsp:nvSpPr>
        <dsp:cNvPr id="0" name=""/>
        <dsp:cNvSpPr/>
      </dsp:nvSpPr>
      <dsp:spPr>
        <a:xfrm>
          <a:off x="7686038" y="2353754"/>
          <a:ext cx="417560" cy="488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686038" y="2451447"/>
        <a:ext cx="292292" cy="293080"/>
      </dsp:txXfrm>
    </dsp:sp>
    <dsp:sp modelId="{DE0BE8A6-31F7-4A99-BF88-831B651D885D}">
      <dsp:nvSpPr>
        <dsp:cNvPr id="0" name=""/>
        <dsp:cNvSpPr/>
      </dsp:nvSpPr>
      <dsp:spPr>
        <a:xfrm>
          <a:off x="8276925" y="1757819"/>
          <a:ext cx="1969623" cy="1680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Remaining balance is billed to the patient to pay</a:t>
          </a:r>
        </a:p>
      </dsp:txBody>
      <dsp:txXfrm>
        <a:off x="8326140" y="1807034"/>
        <a:ext cx="1871193" cy="1581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3873F-1BB0-416F-98EF-B9F26ABC5EFF}">
      <dsp:nvSpPr>
        <dsp:cNvPr id="0" name=""/>
        <dsp:cNvSpPr/>
      </dsp:nvSpPr>
      <dsp:spPr>
        <a:xfrm>
          <a:off x="1688" y="2609795"/>
          <a:ext cx="2150308" cy="1773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42502" y="2650609"/>
        <a:ext cx="2068680" cy="1311879"/>
      </dsp:txXfrm>
    </dsp:sp>
    <dsp:sp modelId="{E44F8173-AE71-4BC3-89E2-AB82A537E2DC}">
      <dsp:nvSpPr>
        <dsp:cNvPr id="0" name=""/>
        <dsp:cNvSpPr/>
      </dsp:nvSpPr>
      <dsp:spPr>
        <a:xfrm>
          <a:off x="1258654" y="3206566"/>
          <a:ext cx="2113801" cy="2113801"/>
        </a:xfrm>
        <a:prstGeom prst="leftCircularArrow">
          <a:avLst>
            <a:gd name="adj1" fmla="val 1944"/>
            <a:gd name="adj2" fmla="val 232645"/>
            <a:gd name="adj3" fmla="val 2008155"/>
            <a:gd name="adj4" fmla="val 9024489"/>
            <a:gd name="adj5" fmla="val 226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4117E-8AAD-4289-BDC0-19C2B69225F4}">
      <dsp:nvSpPr>
        <dsp:cNvPr id="0" name=""/>
        <dsp:cNvSpPr/>
      </dsp:nvSpPr>
      <dsp:spPr>
        <a:xfrm>
          <a:off x="479534" y="4003302"/>
          <a:ext cx="1911384" cy="760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Corbel" panose="020B0503020204020204"/>
            </a:rPr>
            <a:t>Screening</a:t>
          </a:r>
        </a:p>
      </dsp:txBody>
      <dsp:txXfrm>
        <a:off x="501796" y="4025564"/>
        <a:ext cx="1866860" cy="715570"/>
      </dsp:txXfrm>
    </dsp:sp>
    <dsp:sp modelId="{61CD7860-4133-4CCC-8174-BB6BB94A46C4}">
      <dsp:nvSpPr>
        <dsp:cNvPr id="0" name=""/>
        <dsp:cNvSpPr/>
      </dsp:nvSpPr>
      <dsp:spPr>
        <a:xfrm>
          <a:off x="2586628" y="2609795"/>
          <a:ext cx="2150308" cy="1773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2627442" y="3030656"/>
        <a:ext cx="2068680" cy="1311879"/>
      </dsp:txXfrm>
    </dsp:sp>
    <dsp:sp modelId="{4EB2D395-503A-46CB-942A-DA70186A7B3F}">
      <dsp:nvSpPr>
        <dsp:cNvPr id="0" name=""/>
        <dsp:cNvSpPr/>
      </dsp:nvSpPr>
      <dsp:spPr>
        <a:xfrm>
          <a:off x="3825674" y="1603237"/>
          <a:ext cx="2388562" cy="2388562"/>
        </a:xfrm>
        <a:prstGeom prst="circularArrow">
          <a:avLst>
            <a:gd name="adj1" fmla="val 1721"/>
            <a:gd name="adj2" fmla="val 204838"/>
            <a:gd name="adj3" fmla="val 19619651"/>
            <a:gd name="adj4" fmla="val 12575511"/>
            <a:gd name="adj5" fmla="val 20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95906-820F-413A-9A22-512A8FE2AD64}">
      <dsp:nvSpPr>
        <dsp:cNvPr id="0" name=""/>
        <dsp:cNvSpPr/>
      </dsp:nvSpPr>
      <dsp:spPr>
        <a:xfrm>
          <a:off x="3064474" y="2229747"/>
          <a:ext cx="1911384" cy="760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Corbel" panose="020B0503020204020204"/>
            </a:rPr>
            <a:t> Testing</a:t>
          </a:r>
          <a:endParaRPr lang="en-US" sz="3300" kern="1200" dirty="0"/>
        </a:p>
      </dsp:txBody>
      <dsp:txXfrm>
        <a:off x="3086736" y="2252009"/>
        <a:ext cx="1866860" cy="715570"/>
      </dsp:txXfrm>
    </dsp:sp>
    <dsp:sp modelId="{9278FF5B-6BB3-444E-9660-8C88D0645845}">
      <dsp:nvSpPr>
        <dsp:cNvPr id="0" name=""/>
        <dsp:cNvSpPr/>
      </dsp:nvSpPr>
      <dsp:spPr>
        <a:xfrm>
          <a:off x="5171568" y="2609795"/>
          <a:ext cx="2150308" cy="1773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7495C-A710-4400-9E96-D090A2795ADB}">
      <dsp:nvSpPr>
        <dsp:cNvPr id="0" name=""/>
        <dsp:cNvSpPr/>
      </dsp:nvSpPr>
      <dsp:spPr>
        <a:xfrm>
          <a:off x="5649414" y="4003302"/>
          <a:ext cx="1911384" cy="760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Corbel" panose="020B0503020204020204"/>
            </a:rPr>
            <a:t> Results</a:t>
          </a:r>
        </a:p>
      </dsp:txBody>
      <dsp:txXfrm>
        <a:off x="5671676" y="4025564"/>
        <a:ext cx="1866860" cy="71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BF7BBFA-E374-465F-B18D-F6CE71921593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58A1C5-682A-4617-9A91-5759A79A935B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9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3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5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3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8D89FA6-8D64-42DE-8A02-4A6662349BFD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78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http://Visithttps:/www.lewermark.com/" TargetMode="External"/><Relationship Id="rId7" Type="http://schemas.openxmlformats.org/officeDocument/2006/relationships/diagramData" Target="../diagrams/data1.xml"/><Relationship Id="rId12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microsoft.com/office/2007/relationships/diagramDrawing" Target="../diagrams/drawing1.xml"/><Relationship Id="rId5" Type="http://schemas.openxmlformats.org/officeDocument/2006/relationships/hyperlink" Target="mailto:rivas@uakron.edu" TargetMode="External"/><Relationship Id="rId10" Type="http://schemas.openxmlformats.org/officeDocument/2006/relationships/diagramColors" Target="../diagrams/colors1.xml"/><Relationship Id="rId4" Type="http://schemas.openxmlformats.org/officeDocument/2006/relationships/hyperlink" Target="mailto:lewermarksupport@lewer.com" TargetMode="External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cdc.gov/tb/defaul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ccines.gov/" TargetMode="External"/><Relationship Id="rId2" Type="http://schemas.openxmlformats.org/officeDocument/2006/relationships/hyperlink" Target="https://www.medprocto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mailto:covid@uakron.ed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Uazipassist@uakron.edu" TargetMode="External"/><Relationship Id="rId2" Type="http://schemas.openxmlformats.org/officeDocument/2006/relationships/hyperlink" Target="mailto:Access@uakron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nutritioncenter@uakron.edu" TargetMode="External"/><Relationship Id="rId4" Type="http://schemas.openxmlformats.org/officeDocument/2006/relationships/hyperlink" Target="https://www.uakron.edu/counsel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xesspointe.org/" TargetMode="External"/><Relationship Id="rId2" Type="http://schemas.openxmlformats.org/officeDocument/2006/relationships/hyperlink" Target="https://www.summahealth.org/locations/urgentcarefacilitie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cph.org/sites/default/files/editor/021%20Street%20Card_0.pdf" TargetMode="External"/><Relationship Id="rId4" Type="http://schemas.openxmlformats.org/officeDocument/2006/relationships/hyperlink" Target="https://www.scph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hyperlink" Target="mailto:Healthservices@uakro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services@uakron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</a:blip>
          <a:srcRect t="9418" b="6313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409147-9C8A-4E37-878B-8EA26E282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3" y="2266122"/>
            <a:ext cx="11519272" cy="1667786"/>
          </a:xfrm>
        </p:spPr>
        <p:txBody>
          <a:bodyPr>
            <a:normAutofit/>
          </a:bodyPr>
          <a:lstStyle/>
          <a:p>
            <a:r>
              <a:rPr lang="en-US" b="1" cap="none" spc="100"/>
              <a:t>Student Health Services</a:t>
            </a:r>
            <a:br>
              <a:rPr lang="en-US" b="1" cap="none" spc="100"/>
            </a:br>
            <a:r>
              <a:rPr lang="en-US" sz="3600" b="1" cap="none" spc="100">
                <a:latin typeface="Calibri" panose="020F0502020204030204" pitchFamily="34" charset="0"/>
                <a:cs typeface="Calibri" panose="020F0502020204030204" pitchFamily="34" charset="0"/>
              </a:rPr>
              <a:t>The University of Akron</a:t>
            </a:r>
            <a:endParaRPr lang="en-US" sz="3600" b="1" cap="none" spc="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774" y="4668155"/>
            <a:ext cx="9144000" cy="13027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Marisa Porter, BSN, RN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healthservices@uakron.edu</a:t>
            </a: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9418" b="631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4F90F8-688B-4FD8-AFF8-43885F5F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17" y="327308"/>
            <a:ext cx="9798457" cy="1393742"/>
          </a:xfrm>
        </p:spPr>
        <p:txBody>
          <a:bodyPr>
            <a:normAutofit/>
          </a:bodyPr>
          <a:lstStyle/>
          <a:p>
            <a:r>
              <a:rPr lang="en-US" dirty="0"/>
              <a:t>Health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10" y="2104445"/>
            <a:ext cx="9784080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  <a:p>
            <a:pPr marL="0" indent="0">
              <a:buSzPct val="70000"/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418CA-8A0C-F25F-23AE-95A9DB290664}"/>
              </a:ext>
            </a:extLst>
          </p:cNvPr>
          <p:cNvSpPr txBox="1"/>
          <p:nvPr/>
        </p:nvSpPr>
        <p:spPr>
          <a:xfrm>
            <a:off x="123648" y="1906438"/>
            <a:ext cx="11901574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>
                <a:solidFill>
                  <a:srgbClr val="FFFFFF"/>
                </a:solidFill>
                <a:latin typeface="Calibri"/>
                <a:cs typeface="Segoe UI"/>
              </a:rPr>
              <a:t>Having health insurance does NOT mean that all medical care is free or will be 100% covered</a:t>
            </a:r>
            <a:endParaRPr lang="en-US" sz="2400" b="1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rgbClr val="FFFFFF"/>
              </a:solidFill>
              <a:latin typeface="Calibri"/>
              <a:cs typeface="Segoe UI"/>
            </a:endParaRPr>
          </a:p>
          <a:p>
            <a:r>
              <a:rPr lang="en-US" sz="2200" dirty="0">
                <a:solidFill>
                  <a:srgbClr val="FFFFFF"/>
                </a:solidFill>
                <a:latin typeface="Calibri"/>
                <a:cs typeface="Segoe UI"/>
              </a:rPr>
              <a:t>Questions about coverage?</a:t>
            </a:r>
            <a:endParaRPr lang="en-US" sz="2200">
              <a:solidFill>
                <a:srgbClr val="FFFFFF"/>
              </a:solidFill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Calibri"/>
                <a:cs typeface="Segoe UI"/>
              </a:rPr>
              <a:t>Visit website: </a:t>
            </a:r>
            <a:r>
              <a:rPr lang="en-US" sz="2200" dirty="0">
                <a:latin typeface="Calibri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https://www.lewermark.com/</a:t>
            </a:r>
            <a:r>
              <a:rPr lang="en-US" sz="2200" dirty="0">
                <a:latin typeface="Calibri"/>
                <a:ea typeface="+mn-lt"/>
                <a:cs typeface="+mn-lt"/>
              </a:rPr>
              <a:t> </a:t>
            </a:r>
            <a:endParaRPr lang="en-US" sz="220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Calibri"/>
                <a:cs typeface="Segoe UI"/>
              </a:rPr>
              <a:t>Email: </a:t>
            </a:r>
            <a:r>
              <a:rPr lang="en-US" sz="2200" dirty="0">
                <a:latin typeface="Calibri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lewermarksupport@lewer.com</a:t>
            </a:r>
            <a:r>
              <a:rPr lang="en-US" sz="2200" dirty="0">
                <a:latin typeface="Calibri"/>
                <a:ea typeface="+mn-lt"/>
                <a:cs typeface="+mn-lt"/>
              </a:rPr>
              <a:t> or Maddy Rivas at </a:t>
            </a:r>
            <a:r>
              <a:rPr lang="en-US" sz="2200" dirty="0">
                <a:latin typeface="Calibri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rivas@uakron.edu</a:t>
            </a:r>
            <a:r>
              <a:rPr lang="en-US" sz="2200" dirty="0">
                <a:latin typeface="Calibri"/>
                <a:ea typeface="+mn-lt"/>
                <a:cs typeface="+mn-lt"/>
              </a:rPr>
              <a:t> </a:t>
            </a:r>
            <a:endParaRPr lang="en-US" sz="220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Calibri"/>
                <a:cs typeface="Segoe UI"/>
              </a:rPr>
              <a:t>Call: </a:t>
            </a:r>
            <a:r>
              <a:rPr lang="en-US" sz="2200" dirty="0">
                <a:latin typeface="Calibri"/>
                <a:ea typeface="+mn-lt"/>
                <a:cs typeface="+mn-lt"/>
              </a:rPr>
              <a:t>800-821-7710  (for language assistance: 800-821-7715)</a:t>
            </a:r>
            <a:endParaRPr lang="en-US" sz="2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lvl="2"/>
            <a:endParaRPr lang="en-US" sz="2400" dirty="0">
              <a:solidFill>
                <a:srgbClr val="FFFFFF"/>
              </a:solidFill>
              <a:latin typeface="Calibri"/>
              <a:cs typeface="Segoe UI"/>
            </a:endParaRPr>
          </a:p>
          <a:p>
            <a:pPr marL="742950" lvl="1" indent="-285750">
              <a:buFont typeface="Arial"/>
              <a:buChar char="•"/>
            </a:pPr>
            <a:endParaRPr lang="en-US" b="1" dirty="0">
              <a:solidFill>
                <a:srgbClr val="FFFFFF"/>
              </a:solidFill>
              <a:latin typeface="Calibri"/>
              <a:cs typeface="Segoe UI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Corbel"/>
              <a:cs typeface="Segoe UI"/>
            </a:endParaRPr>
          </a:p>
          <a:p>
            <a:pPr lvl="1"/>
            <a:endParaRPr lang="en-US" dirty="0">
              <a:solidFill>
                <a:srgbClr val="FFFFFF"/>
              </a:solidFill>
              <a:latin typeface="Corbel"/>
              <a:cs typeface="Segoe U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865CD81-6331-11F9-2B06-9B42D5EA9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922" y="418920"/>
            <a:ext cx="3395214" cy="1160613"/>
          </a:xfrm>
          <a:prstGeom prst="rect">
            <a:avLst/>
          </a:prstGeom>
        </p:spPr>
      </p:pic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65BCB616-09E4-039E-FD2B-1A9F74FA0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150250"/>
              </p:ext>
            </p:extLst>
          </p:nvPr>
        </p:nvGraphicFramePr>
        <p:xfrm>
          <a:off x="833887" y="2922915"/>
          <a:ext cx="10251054" cy="519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69" name="Picture 1469" descr="Logo&#10;&#10;Description automatically generated">
            <a:extLst>
              <a:ext uri="{FF2B5EF4-FFF2-40B4-BE49-F238E27FC236}">
                <a16:creationId xmlns:a16="http://schemas.microsoft.com/office/drawing/2014/main" id="{A35D03A1-4650-1607-F749-899FF515E3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7116" y="215660"/>
            <a:ext cx="2512444" cy="14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56E2-DD36-051B-265B-5F94D640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8" y="197912"/>
            <a:ext cx="9784080" cy="1508760"/>
          </a:xfrm>
        </p:spPr>
        <p:txBody>
          <a:bodyPr/>
          <a:lstStyle/>
          <a:p>
            <a:r>
              <a:rPr lang="en-US" dirty="0"/>
              <a:t>Tuberculosis (TB)</a:t>
            </a:r>
          </a:p>
        </p:txBody>
      </p:sp>
      <p:sp>
        <p:nvSpPr>
          <p:cNvPr id="1365" name="TextBox 1364">
            <a:extLst>
              <a:ext uri="{FF2B5EF4-FFF2-40B4-BE49-F238E27FC236}">
                <a16:creationId xmlns:a16="http://schemas.microsoft.com/office/drawing/2014/main" id="{E2E7A3B1-0867-26D5-D146-5A3F3BC09678}"/>
              </a:ext>
            </a:extLst>
          </p:cNvPr>
          <p:cNvSpPr txBox="1"/>
          <p:nvPr/>
        </p:nvSpPr>
        <p:spPr>
          <a:xfrm>
            <a:off x="67108" y="1878307"/>
            <a:ext cx="4423586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Serious and contagious bacterial infection of lungs, but can also affect kidneys, spine, and brain</a:t>
            </a:r>
          </a:p>
          <a:p>
            <a:endParaRPr lang="en-US" sz="22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TB screening is REQUIRED of ALL incoming international students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TB testing will be REQUIRED ONLY for students who meet guidelines from the WHO (World Health Organization)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latin typeface="Calibri"/>
              <a:ea typeface="+mn-l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Calibri"/>
                <a:ea typeface="+mn-lt"/>
                <a:cs typeface="Calibri"/>
              </a:rPr>
              <a:t>Learn more:  </a:t>
            </a:r>
            <a:r>
              <a:rPr lang="en-US" sz="2200" dirty="0">
                <a:latin typeface="Corbel"/>
                <a:ea typeface="+mn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200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://www.cdc.gov/tb/default.htm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dirty="0">
              <a:latin typeface="Calibri"/>
              <a:cs typeface="Calibri"/>
            </a:endParaRPr>
          </a:p>
        </p:txBody>
      </p:sp>
      <p:graphicFrame>
        <p:nvGraphicFramePr>
          <p:cNvPr id="1442" name="Diagram 1442">
            <a:extLst>
              <a:ext uri="{FF2B5EF4-FFF2-40B4-BE49-F238E27FC236}">
                <a16:creationId xmlns:a16="http://schemas.microsoft.com/office/drawing/2014/main" id="{159DA208-22C1-C73E-6119-13DB61C4F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48482"/>
              </p:ext>
            </p:extLst>
          </p:nvPr>
        </p:nvGraphicFramePr>
        <p:xfrm>
          <a:off x="4428228" y="277483"/>
          <a:ext cx="7562488" cy="699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58" name="TextBox 2857">
            <a:extLst>
              <a:ext uri="{FF2B5EF4-FFF2-40B4-BE49-F238E27FC236}">
                <a16:creationId xmlns:a16="http://schemas.microsoft.com/office/drawing/2014/main" id="{EAC6204F-ADF1-0468-B374-334854B2CD67}"/>
              </a:ext>
            </a:extLst>
          </p:cNvPr>
          <p:cNvSpPr txBox="1"/>
          <p:nvPr/>
        </p:nvSpPr>
        <p:spPr>
          <a:xfrm>
            <a:off x="4428228" y="2970914"/>
            <a:ext cx="208226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Complete online TB survey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(will get an email)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895" name="TextBox 2894">
            <a:extLst>
              <a:ext uri="{FF2B5EF4-FFF2-40B4-BE49-F238E27FC236}">
                <a16:creationId xmlns:a16="http://schemas.microsoft.com/office/drawing/2014/main" id="{B6220CE0-7A16-F0CA-2A54-2295F742C2E5}"/>
              </a:ext>
            </a:extLst>
          </p:cNvPr>
          <p:cNvSpPr txBox="1"/>
          <p:nvPr/>
        </p:nvSpPr>
        <p:spPr>
          <a:xfrm>
            <a:off x="7045500" y="3309298"/>
            <a:ext cx="224778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If needed, have blood test 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(will get an email)</a:t>
            </a:r>
          </a:p>
        </p:txBody>
      </p:sp>
      <p:sp>
        <p:nvSpPr>
          <p:cNvPr id="3031" name="TextBox 3030">
            <a:extLst>
              <a:ext uri="{FF2B5EF4-FFF2-40B4-BE49-F238E27FC236}">
                <a16:creationId xmlns:a16="http://schemas.microsoft.com/office/drawing/2014/main" id="{AF807899-9D91-1587-15A0-067771A62AC6}"/>
              </a:ext>
            </a:extLst>
          </p:cNvPr>
          <p:cNvSpPr txBox="1"/>
          <p:nvPr/>
        </p:nvSpPr>
        <p:spPr>
          <a:xfrm>
            <a:off x="9293281" y="2970914"/>
            <a:ext cx="2847631" cy="12290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Negative = done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Positive = chest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x-ray and possible treatment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0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56E2-DD36-051B-265B-5F94D640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79" y="241044"/>
            <a:ext cx="9784080" cy="1508760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Calibri"/>
                <a:cs typeface="Calibri"/>
              </a:rPr>
              <a:t>Covid-19</a:t>
            </a:r>
          </a:p>
        </p:txBody>
      </p:sp>
      <p:sp>
        <p:nvSpPr>
          <p:cNvPr id="1365" name="TextBox 1364">
            <a:extLst>
              <a:ext uri="{FF2B5EF4-FFF2-40B4-BE49-F238E27FC236}">
                <a16:creationId xmlns:a16="http://schemas.microsoft.com/office/drawing/2014/main" id="{E2E7A3B1-0867-26D5-D146-5A3F3BC09678}"/>
              </a:ext>
            </a:extLst>
          </p:cNvPr>
          <p:cNvSpPr txBox="1"/>
          <p:nvPr/>
        </p:nvSpPr>
        <p:spPr>
          <a:xfrm>
            <a:off x="-4282" y="1856207"/>
            <a:ext cx="12334852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/>
                <a:cs typeface="Calibri"/>
              </a:rPr>
              <a:t>Med+Proctor</a:t>
            </a:r>
            <a:endParaRPr lang="en-US" sz="240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Upload your vaccine documents: </a:t>
            </a:r>
            <a:r>
              <a:rPr lang="en-US" sz="2400" dirty="0">
                <a:latin typeface="Calibri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https://www.medproctor.com/</a:t>
            </a:r>
            <a:endParaRPr lang="en-US" sz="2400" dirty="0">
              <a:latin typeface="Calibri"/>
              <a:cs typeface="Calibri"/>
              <a:hlinkClick r:id="rId2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Document must be in English and not a QR code</a:t>
            </a:r>
            <a:endParaRPr lang="en-US" dirty="0">
              <a:latin typeface="Corbel" panose="020B0503020204020204"/>
              <a:cs typeface="Calibri"/>
            </a:endParaRP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ea typeface="+mn-lt"/>
                <a:cs typeface="+mn-lt"/>
              </a:rPr>
              <a:t>Vaccines</a:t>
            </a:r>
            <a:endParaRPr lang="en-US" dirty="0">
              <a:latin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May be offered on campus (announced via email)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ea typeface="+mn-lt"/>
                <a:cs typeface="+mn-lt"/>
              </a:rPr>
              <a:t>Find vaccines here: </a:t>
            </a:r>
            <a:r>
              <a:rPr lang="en-US" sz="2400" dirty="0">
                <a:latin typeface="Calibri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https://www.vaccines.gov/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Testing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u="sng" dirty="0">
                <a:latin typeface="Calibri"/>
                <a:cs typeface="Calibri"/>
              </a:rPr>
              <a:t>Asymptomatic and/or known exposure:</a:t>
            </a:r>
            <a:r>
              <a:rPr lang="en-US" sz="2400" dirty="0">
                <a:latin typeface="Calibri"/>
                <a:cs typeface="Calibri"/>
              </a:rPr>
              <a:t> email </a:t>
            </a:r>
            <a:r>
              <a:rPr lang="en-US" sz="2400" dirty="0"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covid@uakron.edu</a:t>
            </a:r>
            <a:r>
              <a:rPr lang="en-US" sz="2400" dirty="0">
                <a:latin typeface="Calibri"/>
                <a:cs typeface="Calibri"/>
              </a:rPr>
              <a:t> for information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u="sng" dirty="0">
                <a:latin typeface="Calibri"/>
                <a:cs typeface="Calibri"/>
              </a:rPr>
              <a:t>Symptomatic:</a:t>
            </a:r>
            <a:r>
              <a:rPr lang="en-US" sz="2400" dirty="0">
                <a:latin typeface="Calibri"/>
                <a:cs typeface="Calibri"/>
              </a:rPr>
              <a:t> schedule appointment at Health Services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u="sng" dirty="0">
                <a:latin typeface="Calibri"/>
                <a:cs typeface="Calibri"/>
              </a:rPr>
              <a:t>Surveillance testing:</a:t>
            </a:r>
            <a:r>
              <a:rPr lang="en-US" sz="2400" dirty="0">
                <a:latin typeface="Calibri"/>
                <a:cs typeface="Calibri"/>
              </a:rPr>
              <a:t> students are randomly selected and will be contacted by email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pPr lvl="1">
              <a:buFont typeface="Arial"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8E7EB26E-0CEE-FCA2-3DDF-C316B66A3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920" y="14197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EE39-2611-1AAE-5D54-D9F2AD1FB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17" y="269799"/>
            <a:ext cx="9784080" cy="1508760"/>
          </a:xfrm>
        </p:spPr>
        <p:txBody>
          <a:bodyPr/>
          <a:lstStyle/>
          <a:p>
            <a:r>
              <a:rPr lang="en-US" dirty="0"/>
              <a:t>Important items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FB748-D005-F084-0684-D4CF2F1F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932" y="1841583"/>
            <a:ext cx="2684540" cy="74309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Documents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F82B-9828-D92D-3964-06E0A1DB5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707" y="2584681"/>
            <a:ext cx="5833181" cy="40118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ea typeface="+mn-lt"/>
                <a:cs typeface="+mn-lt"/>
              </a:rPr>
              <a:t>Travel documents 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None/>
            </a:pPr>
            <a:r>
              <a:rPr lang="en-US" sz="2400">
                <a:latin typeface="Calibri"/>
                <a:ea typeface="+mn-lt"/>
                <a:cs typeface="+mn-lt"/>
              </a:rPr>
              <a:t>    (passport, identification </a:t>
            </a:r>
            <a:r>
              <a:rPr lang="en-US" sz="2400" dirty="0">
                <a:latin typeface="Calibri"/>
                <a:ea typeface="+mn-lt"/>
                <a:cs typeface="+mn-lt"/>
              </a:rPr>
              <a:t>card)</a:t>
            </a:r>
            <a:endParaRPr lang="en-US"/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ea typeface="+mn-lt"/>
                <a:cs typeface="+mn-lt"/>
              </a:rPr>
              <a:t>Vaccine records in English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ea typeface="+mn-lt"/>
                <a:cs typeface="+mn-lt"/>
              </a:rPr>
              <a:t>Copy of insurance card – front and back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ea typeface="+mn-lt"/>
                <a:cs typeface="+mn-lt"/>
              </a:rPr>
              <a:t>List of current medications, vitamins, and supplements</a:t>
            </a:r>
            <a:endParaRPr lang="en-US" sz="2400">
              <a:latin typeface="Calibri"/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ea typeface="+mn-lt"/>
                <a:cs typeface="+mn-lt"/>
              </a:rPr>
              <a:t>List of all past and present health conditions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ea typeface="+mn-lt"/>
                <a:cs typeface="+mn-lt"/>
              </a:rPr>
              <a:t>List of allergies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ea typeface="+mn-lt"/>
                <a:cs typeface="+mn-lt"/>
              </a:rPr>
              <a:t>Emergency contact information </a:t>
            </a:r>
            <a:endParaRPr lang="en-US" sz="2400">
              <a:latin typeface="Calibri"/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,Sans-Serif" pitchFamily="2" charset="2"/>
              <a:buChar char="•"/>
            </a:pPr>
            <a:endParaRPr lang="en-US" sz="2000" b="1" dirty="0">
              <a:latin typeface="Calibri"/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,Sans-Serif" pitchFamily="2" charset="2"/>
              <a:buChar char="•"/>
            </a:pPr>
            <a:endParaRPr lang="en-US" b="1" dirty="0">
              <a:latin typeface="Calibri"/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endParaRPr lang="en-US" b="1" dirty="0">
              <a:latin typeface="Calibri"/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0EADF-F097-5897-AD18-B58DDE695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2438" y="1927848"/>
            <a:ext cx="5890689" cy="8581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First Aid Items </a:t>
            </a:r>
            <a:endParaRPr lang="en-US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/>
              <a:t>for Apartments/Dorm Rooms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19E03-0904-7150-9C22-0628070D1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9269" y="3260414"/>
            <a:ext cx="6537668" cy="37386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cs typeface="Calibri"/>
              </a:rPr>
              <a:t>Band-aids/bandages</a:t>
            </a:r>
            <a:endParaRPr lang="en-US" sz="2400" dirty="0">
              <a:latin typeface="Calibri"/>
              <a:ea typeface="+mn-lt"/>
              <a:cs typeface="+mn-lt"/>
            </a:endParaRP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cs typeface="Calibri"/>
              </a:rPr>
              <a:t>Hydrogen peroxide/saline, antibiotic ointment, antipruritic cream</a:t>
            </a:r>
            <a:endParaRPr lang="en-US" sz="2400">
              <a:latin typeface="Calibri"/>
              <a:ea typeface="+mn-lt"/>
              <a:cs typeface="+mn-lt"/>
            </a:endParaRP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cs typeface="Calibri"/>
              </a:rPr>
              <a:t>Thermometer</a:t>
            </a:r>
            <a:endParaRPr lang="en-US" sz="2400">
              <a:latin typeface="Calibri"/>
              <a:ea typeface="+mn-lt"/>
              <a:cs typeface="+mn-lt"/>
            </a:endParaRP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cs typeface="Calibri"/>
              </a:rPr>
              <a:t>Cold/hot pack</a:t>
            </a:r>
            <a:endParaRPr lang="en-US" sz="2400">
              <a:latin typeface="Calibri"/>
              <a:ea typeface="+mn-lt"/>
              <a:cs typeface="+mn-lt"/>
            </a:endParaRP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cs typeface="Calibri"/>
              </a:rPr>
              <a:t>Pain reliever/fever reducers  </a:t>
            </a:r>
          </a:p>
          <a:p>
            <a:pPr marL="457200" lvl="1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None/>
            </a:pPr>
            <a:r>
              <a:rPr lang="en-US" sz="2400" dirty="0">
                <a:latin typeface="Calibri"/>
                <a:cs typeface="Calibri"/>
              </a:rPr>
              <a:t>    (acetaminophen, paracetamol, ibuprofen)</a:t>
            </a:r>
            <a:endParaRPr lang="en-US" sz="2400">
              <a:latin typeface="Calibri"/>
              <a:ea typeface="+mn-lt"/>
              <a:cs typeface="+mn-lt"/>
            </a:endParaRP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,Sans-Serif" pitchFamily="2" charset="2"/>
              <a:buChar char="•"/>
            </a:pPr>
            <a:r>
              <a:rPr lang="en-US" sz="2400" dirty="0">
                <a:latin typeface="Calibri"/>
                <a:cs typeface="Calibri"/>
              </a:rPr>
              <a:t>Cough/cold medications, allergy medications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93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56E2-DD36-051B-265B-5F94D640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04" y="284176"/>
            <a:ext cx="11394343" cy="1494383"/>
          </a:xfrm>
        </p:spPr>
        <p:txBody>
          <a:bodyPr>
            <a:normAutofit/>
          </a:bodyPr>
          <a:lstStyle/>
          <a:p>
            <a:r>
              <a:rPr lang="en-US" sz="4500">
                <a:latin typeface="Calibri"/>
                <a:cs typeface="Calibri"/>
              </a:rPr>
              <a:t>On-campus health &amp; wellness </a:t>
            </a:r>
            <a:r>
              <a:rPr lang="en-US" sz="4500" dirty="0">
                <a:latin typeface="Calibri"/>
                <a:cs typeface="Calibri"/>
              </a:rPr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74CA3-8F43-BDBC-DD49-79A73D8C5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6619" y="1939794"/>
            <a:ext cx="5962576" cy="4824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cs typeface="Calibri"/>
              </a:rPr>
              <a:t>Office of Accessibility</a:t>
            </a:r>
            <a:endParaRPr lang="en-US" sz="2400">
              <a:latin typeface="Calibri"/>
              <a:ea typeface="+mn-lt"/>
              <a:cs typeface="+mn-lt"/>
            </a:endParaRP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cs typeface="Calibri"/>
              </a:rPr>
              <a:t>Accomodations and Support for Students with Disabilities</a:t>
            </a:r>
            <a:endParaRPr lang="en-US" sz="2200" dirty="0">
              <a:latin typeface="Calibri"/>
              <a:ea typeface="+mn-lt"/>
              <a:cs typeface="+mn-lt"/>
            </a:endParaRP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,Sans-Serif"/>
              <a:buChar char="•"/>
            </a:pPr>
            <a:r>
              <a:rPr lang="en-US" sz="2200" dirty="0">
                <a:latin typeface="Calibri"/>
                <a:cs typeface="Calibri"/>
              </a:rPr>
              <a:t>330-972-7928</a:t>
            </a:r>
            <a:endParaRPr lang="en-US" sz="2200" dirty="0">
              <a:latin typeface="Calibri"/>
              <a:ea typeface="+mn-lt"/>
              <a:cs typeface="+mn-lt"/>
            </a:endParaRP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,Sans-Serif"/>
              <a:buChar char="•"/>
            </a:pPr>
            <a:r>
              <a:rPr lang="en-US" sz="2200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access@uakron.edu</a:t>
            </a:r>
            <a:r>
              <a:rPr lang="en-US" sz="2200" dirty="0">
                <a:latin typeface="Calibri"/>
                <a:cs typeface="Calibri"/>
              </a:rPr>
              <a:t> 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latin typeface="Calibri"/>
              <a:cs typeface="Calibri"/>
            </a:endParaRP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latin typeface="Calibri"/>
              <a:cs typeface="Calibri"/>
            </a:endParaRP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latin typeface="Calibri"/>
              <a:cs typeface="Calibri"/>
            </a:endParaRP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cs typeface="Calibri"/>
              </a:rPr>
              <a:t>ZipAssist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cs typeface="Calibri"/>
              </a:rPr>
              <a:t>   Resources, Support, and Assistance for Students</a:t>
            </a:r>
            <a:endParaRPr lang="en-US" dirty="0">
              <a:latin typeface="Calibri"/>
              <a:cs typeface="Calibri"/>
            </a:endParaRP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2" charset="2"/>
              <a:buChar char="•"/>
            </a:pPr>
            <a:r>
              <a:rPr lang="en-US" sz="2200" dirty="0">
                <a:latin typeface="Calibri"/>
                <a:cs typeface="Calibri"/>
              </a:rPr>
              <a:t>330-972-7272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itchFamily="2" charset="2"/>
              <a:buChar char="•"/>
            </a:pPr>
            <a:r>
              <a:rPr lang="en-US" sz="2200" dirty="0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uazipassist</a:t>
            </a:r>
            <a:r>
              <a:rPr lang="en-US" sz="2200" dirty="0">
                <a:latin typeface="Calibri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@uakron.edu</a:t>
            </a:r>
            <a:r>
              <a:rPr lang="en-US" sz="2200" dirty="0">
                <a:latin typeface="Calibri"/>
                <a:ea typeface="+mn-lt"/>
                <a:cs typeface="+mn-lt"/>
              </a:rPr>
              <a:t> </a:t>
            </a:r>
            <a:endParaRPr lang="en-US" sz="2200">
              <a:latin typeface="Calibri"/>
              <a:ea typeface="+mn-lt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en-US" dirty="0"/>
          </a:p>
        </p:txBody>
      </p:sp>
      <p:sp>
        <p:nvSpPr>
          <p:cNvPr id="1365" name="TextBox 1364">
            <a:extLst>
              <a:ext uri="{FF2B5EF4-FFF2-40B4-BE49-F238E27FC236}">
                <a16:creationId xmlns:a16="http://schemas.microsoft.com/office/drawing/2014/main" id="{E2E7A3B1-0867-26D5-D146-5A3F3BC09678}"/>
              </a:ext>
            </a:extLst>
          </p:cNvPr>
          <p:cNvSpPr txBox="1"/>
          <p:nvPr/>
        </p:nvSpPr>
        <p:spPr>
          <a:xfrm>
            <a:off x="197001" y="1942471"/>
            <a:ext cx="5965683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/>
                <a:ea typeface="+mn-lt"/>
                <a:cs typeface="+mn-lt"/>
              </a:rPr>
              <a:t>Counseling and Testing Center</a:t>
            </a:r>
            <a:endParaRPr lang="en-US" sz="2400">
              <a:latin typeface="Calibri"/>
              <a:ea typeface="+mn-lt"/>
              <a:cs typeface="+mn-lt"/>
            </a:endParaRPr>
          </a:p>
          <a:p>
            <a:r>
              <a:rPr lang="en-US" sz="2200">
                <a:latin typeface="Calibri"/>
                <a:ea typeface="+mn-lt"/>
                <a:cs typeface="+mn-lt"/>
              </a:rPr>
              <a:t>Stress Management, Therapy Services, and Academic Success</a:t>
            </a:r>
            <a:endParaRPr lang="en-US" sz="2200" dirty="0">
              <a:latin typeface="Calibri"/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200">
                <a:latin typeface="Calibri"/>
                <a:ea typeface="+mn-lt"/>
                <a:cs typeface="+mn-lt"/>
              </a:rPr>
              <a:t>Simmons Hall, Room 306</a:t>
            </a:r>
            <a:endParaRPr lang="en-US" sz="2200" dirty="0">
              <a:latin typeface="Calibri"/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200" dirty="0">
                <a:latin typeface="Calibri"/>
                <a:ea typeface="+mn-lt"/>
                <a:cs typeface="+mn-lt"/>
              </a:rPr>
              <a:t>330-972-7082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200" dirty="0">
                <a:latin typeface="Calibri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https://www.uakron.edu/counseling/</a:t>
            </a:r>
            <a:r>
              <a:rPr lang="en-US" sz="2200" dirty="0">
                <a:latin typeface="Calibri"/>
                <a:ea typeface="+mn-lt"/>
                <a:cs typeface="+mn-lt"/>
              </a:rPr>
              <a:t> </a:t>
            </a:r>
          </a:p>
          <a:p>
            <a:pPr lvl="1"/>
            <a:endParaRPr lang="en-US" sz="2200" dirty="0">
              <a:latin typeface="Calibri"/>
              <a:ea typeface="+mn-lt"/>
              <a:cs typeface="+mn-lt"/>
            </a:endParaRPr>
          </a:p>
          <a:p>
            <a:pPr lvl="1"/>
            <a:endParaRPr lang="en-US" sz="2200" dirty="0">
              <a:latin typeface="Calibri"/>
              <a:ea typeface="+mn-lt"/>
              <a:cs typeface="+mn-lt"/>
            </a:endParaRPr>
          </a:p>
          <a:p>
            <a:r>
              <a:rPr lang="en-US" sz="2400" b="1">
                <a:latin typeface="Calibri"/>
                <a:ea typeface="+mn-lt"/>
                <a:cs typeface="+mn-lt"/>
              </a:rPr>
              <a:t>Nutrition Center</a:t>
            </a:r>
            <a:endParaRPr lang="en-US" sz="2400">
              <a:latin typeface="Corbel" panose="020B0503020204020204"/>
              <a:ea typeface="+mn-lt"/>
              <a:cs typeface="+mn-lt"/>
            </a:endParaRPr>
          </a:p>
          <a:p>
            <a:r>
              <a:rPr lang="en-US" sz="2200">
                <a:latin typeface="Calibri"/>
                <a:ea typeface="+mn-lt"/>
                <a:cs typeface="+mn-lt"/>
              </a:rPr>
              <a:t>Dietary Concerns, Healthy Eating Habits</a:t>
            </a:r>
            <a:endParaRPr lang="en-US" sz="2200" dirty="0">
              <a:latin typeface="Calibri"/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200">
                <a:latin typeface="Calibri"/>
                <a:ea typeface="+mn-lt"/>
                <a:cs typeface="+mn-lt"/>
              </a:rPr>
              <a:t>Schrank Hall South, Room 210</a:t>
            </a:r>
            <a:endParaRPr lang="en-US" sz="2200" dirty="0">
              <a:latin typeface="Calibri"/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200" dirty="0">
                <a:latin typeface="Calibri"/>
                <a:ea typeface="+mn-lt"/>
                <a:cs typeface="+mn-lt"/>
              </a:rPr>
              <a:t>330-972-2836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200" dirty="0">
                <a:latin typeface="Calibri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nutritioncenter@uakron.edu</a:t>
            </a:r>
            <a:endParaRPr lang="en-US" sz="2200" dirty="0">
              <a:latin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lvl="1"/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84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Rectangle 1369">
            <a:extLst>
              <a:ext uri="{FF2B5EF4-FFF2-40B4-BE49-F238E27FC236}">
                <a16:creationId xmlns:a16="http://schemas.microsoft.com/office/drawing/2014/main" id="{9F5EF35B-201C-44F0-B571-2B74F9527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0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TextBox 1364">
            <a:extLst>
              <a:ext uri="{FF2B5EF4-FFF2-40B4-BE49-F238E27FC236}">
                <a16:creationId xmlns:a16="http://schemas.microsoft.com/office/drawing/2014/main" id="{E2E7A3B1-0867-26D5-D146-5A3F3BC09678}"/>
              </a:ext>
            </a:extLst>
          </p:cNvPr>
          <p:cNvSpPr txBox="1"/>
          <p:nvPr/>
        </p:nvSpPr>
        <p:spPr>
          <a:xfrm>
            <a:off x="1319202" y="2946207"/>
            <a:ext cx="5412052" cy="4206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74320" lvl="1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6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74320" lvl="1"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2" name="Rectangle 1371">
            <a:extLst>
              <a:ext uri="{FF2B5EF4-FFF2-40B4-BE49-F238E27FC236}">
                <a16:creationId xmlns:a16="http://schemas.microsoft.com/office/drawing/2014/main" id="{4BF33555-1B12-49B5-BADE-CEAB3221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1186" y="0"/>
            <a:ext cx="5300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060564-92ED-BB2B-0633-6A91BE12EB70}"/>
              </a:ext>
            </a:extLst>
          </p:cNvPr>
          <p:cNvSpPr txBox="1"/>
          <p:nvPr/>
        </p:nvSpPr>
        <p:spPr>
          <a:xfrm>
            <a:off x="66137" y="497457"/>
            <a:ext cx="720017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cap="all" dirty="0">
                <a:solidFill>
                  <a:schemeClr val="bg1"/>
                </a:solidFill>
                <a:latin typeface="Calibri"/>
              </a:rPr>
              <a:t>VIRTUAL WELLNESS RESOURCES 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F1FF7CD-D200-A4BD-6FA0-0720C79A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381" y="3580128"/>
            <a:ext cx="3404558" cy="104921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77E3B5B-0426-35B1-19F0-00677930D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478" y="2230053"/>
            <a:ext cx="3505197" cy="715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DDD42F-9517-9ABA-5464-698F4FC88EB7}"/>
              </a:ext>
            </a:extLst>
          </p:cNvPr>
          <p:cNvSpPr txBox="1"/>
          <p:nvPr/>
        </p:nvSpPr>
        <p:spPr>
          <a:xfrm>
            <a:off x="339306" y="2237117"/>
            <a:ext cx="617938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Arial"/>
              </a:rPr>
              <a:t>  Online counseling, stress management tools, mental health support, peer support​</a:t>
            </a:r>
          </a:p>
          <a:p>
            <a:r>
              <a:rPr lang="en-US" sz="2800" dirty="0">
                <a:solidFill>
                  <a:srgbClr val="FFFFFF"/>
                </a:solidFill>
                <a:latin typeface="Calibri"/>
                <a:cs typeface="Arial"/>
              </a:rPr>
              <a:t>​</a:t>
            </a:r>
          </a:p>
          <a:p>
            <a:pPr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Arial"/>
              </a:rPr>
              <a:t>  Designed to help students adjust to life in the U.S.​</a:t>
            </a:r>
          </a:p>
          <a:p>
            <a:pPr>
              <a:buChar char="•"/>
            </a:pPr>
            <a:endParaRPr lang="en-US" sz="2800" dirty="0">
              <a:solidFill>
                <a:srgbClr val="FFFFFF"/>
              </a:solidFill>
              <a:latin typeface="Calibri"/>
              <a:cs typeface="Arial"/>
            </a:endParaRPr>
          </a:p>
          <a:p>
            <a:pPr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Arial"/>
              </a:rPr>
              <a:t> Offered through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Arial"/>
              </a:rPr>
              <a:t>Lewermark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Arial"/>
              </a:rPr>
              <a:t> Student </a:t>
            </a:r>
            <a:endParaRPr lang="en-US" dirty="0">
              <a:solidFill>
                <a:srgbClr val="000000"/>
              </a:solidFill>
              <a:latin typeface="Corbel" panose="020B0503020204020204"/>
              <a:cs typeface="Arial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libri"/>
                <a:cs typeface="Arial"/>
              </a:rPr>
              <a:t>Insurance at no extra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09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1CDE-F625-A3BA-0F21-18250EC4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79" y="499836"/>
            <a:ext cx="10991778" cy="1508760"/>
          </a:xfrm>
        </p:spPr>
        <p:txBody>
          <a:bodyPr>
            <a:normAutofit/>
          </a:bodyPr>
          <a:lstStyle/>
          <a:p>
            <a:r>
              <a:rPr lang="en-US" dirty="0"/>
              <a:t>Off-campus Health &amp; wellness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44F30-DA6D-7A06-12F3-80EB1D7D7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20" y="1896661"/>
            <a:ext cx="5804427" cy="46663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+mn-lt"/>
                <a:cs typeface="Calibri"/>
              </a:rPr>
              <a:t>Summa Health ER (open 24/7)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+mn-lt"/>
                <a:cs typeface="Calibri"/>
              </a:rPr>
              <a:t>151 N Forge St, Akron</a:t>
            </a:r>
            <a:endParaRPr lang="en-US" dirty="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+mn-lt"/>
                <a:cs typeface="Calibri"/>
              </a:rPr>
              <a:t>330-375-3361 </a:t>
            </a:r>
            <a:endParaRPr lang="en-US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+mn-lt"/>
                <a:cs typeface="+mn-lt"/>
              </a:rPr>
              <a:t>Cleveland Clinic Akron General ER (open 24/7)</a:t>
            </a:r>
            <a:endParaRPr lang="en-US" b="1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US">
                <a:latin typeface="Calibri"/>
                <a:ea typeface="+mn-lt"/>
                <a:cs typeface="+mn-lt"/>
              </a:rPr>
              <a:t>1 Akron General Ave, Akron</a:t>
            </a:r>
            <a:endParaRPr lang="en-US" dirty="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+mn-lt"/>
                <a:cs typeface="+mn-lt"/>
              </a:rPr>
              <a:t>330-344-6000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+mn-lt"/>
                <a:cs typeface="+mn-lt"/>
              </a:rPr>
              <a:t>Summa Health Urgent Care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+mn-lt"/>
                <a:cs typeface="+mn-lt"/>
              </a:rPr>
              <a:t>Care of minor illnesses and injuries</a:t>
            </a:r>
            <a:endParaRPr lang="en-US" i="1" dirty="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+mn-lt"/>
                <a:cs typeface="+mn-lt"/>
              </a:rPr>
              <a:t>Many locations: 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https://www.summahealth.org/locations/urgentcarefacilities</a:t>
            </a:r>
            <a:endParaRPr lang="en-US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EB5C5-BF48-0709-E6FD-A42185601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3448" y="1810398"/>
            <a:ext cx="6235745" cy="49682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cs typeface="Calibri"/>
              </a:rPr>
              <a:t>AxessPointe Community Health Center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cs typeface="Calibri"/>
              </a:rPr>
              <a:t>Many locations: </a:t>
            </a:r>
            <a:r>
              <a:rPr lang="en-US" dirty="0">
                <a:latin typeface="Calibri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https://axesspointe.org/</a:t>
            </a:r>
            <a:r>
              <a:rPr lang="en-US" dirty="0">
                <a:latin typeface="Calibri"/>
                <a:ea typeface="+mn-lt"/>
                <a:cs typeface="+mn-lt"/>
              </a:rPr>
              <a:t> </a:t>
            </a:r>
            <a:endParaRPr lang="en-US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Calibri"/>
                <a:cs typeface="Calibri"/>
              </a:rPr>
              <a:t>Offers vaccines, vision and dental care, women’s health, primary care, behavioral health, pharmacy services, and assistance with food, hygeine products, transportation, </a:t>
            </a:r>
            <a:r>
              <a:rPr lang="en-US" sz="2000" i="1">
                <a:latin typeface="Calibri"/>
                <a:cs typeface="Calibri"/>
              </a:rPr>
              <a:t>housing / utility needs</a:t>
            </a:r>
            <a:endParaRPr lang="en-US" sz="2000" i="1">
              <a:latin typeface="Calibri"/>
              <a:ea typeface="+mn-lt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en-US" b="1">
                <a:latin typeface="Calibri"/>
                <a:cs typeface="Calibri"/>
              </a:rPr>
              <a:t>Summit County Health Department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cs typeface="Calibri"/>
              </a:rPr>
              <a:t>1867 W Market St, Akron </a:t>
            </a:r>
            <a:endParaRPr lang="en-US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cs typeface="Calibri"/>
              </a:rPr>
              <a:t>330-923-4891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https://www.scph.org/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Offers vaccines, dental care, women's health, STI </a:t>
            </a:r>
            <a:r>
              <a:rPr lang="en-US" i="1"/>
              <a:t>&amp; HIV testing, smoking cessation resources, community resources</a:t>
            </a:r>
            <a:endParaRPr lang="en-US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a typeface="+mn-lt"/>
                <a:cs typeface="+mn-lt"/>
              </a:rPr>
              <a:t>Akron resources: </a:t>
            </a:r>
            <a:r>
              <a:rPr lang="en-US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https://www.scph.org/sites/default/files/editor/021%20Street%20Card_0.pdf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>
              <a:buClr>
                <a:srgbClr val="FFFFFF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Rectangle 1369">
            <a:extLst>
              <a:ext uri="{FF2B5EF4-FFF2-40B4-BE49-F238E27FC236}">
                <a16:creationId xmlns:a16="http://schemas.microsoft.com/office/drawing/2014/main" id="{9F5EF35B-201C-44F0-B571-2B74F9527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0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TextBox 1364">
            <a:extLst>
              <a:ext uri="{FF2B5EF4-FFF2-40B4-BE49-F238E27FC236}">
                <a16:creationId xmlns:a16="http://schemas.microsoft.com/office/drawing/2014/main" id="{E2E7A3B1-0867-26D5-D146-5A3F3BC09678}"/>
              </a:ext>
            </a:extLst>
          </p:cNvPr>
          <p:cNvSpPr txBox="1"/>
          <p:nvPr/>
        </p:nvSpPr>
        <p:spPr>
          <a:xfrm>
            <a:off x="1319202" y="2946207"/>
            <a:ext cx="5412052" cy="4206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74320" lvl="1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600" b="1">
                <a:solidFill>
                  <a:schemeClr val="bg1"/>
                </a:solidFill>
                <a:latin typeface="Calibri"/>
                <a:cs typeface="Calibri"/>
              </a:rPr>
              <a:t>Questions?</a:t>
            </a:r>
          </a:p>
          <a:p>
            <a:pPr marL="274320" lvl="1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>
                <a:solidFill>
                  <a:schemeClr val="bg1"/>
                </a:solidFill>
                <a:latin typeface="Calibri"/>
                <a:cs typeface="Calibri"/>
              </a:rPr>
              <a:t>Contact Health Services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74320" lvl="1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7432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healthservices@uakron.edu</a:t>
            </a:r>
            <a:endParaRPr lang="en-US" sz="2400">
              <a:solidFill>
                <a:schemeClr val="bg1"/>
              </a:solidFill>
              <a:latin typeface="Calibri"/>
              <a:cs typeface="Calibri"/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7432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330-972-7808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2" name="Rectangle 1371">
            <a:extLst>
              <a:ext uri="{FF2B5EF4-FFF2-40B4-BE49-F238E27FC236}">
                <a16:creationId xmlns:a16="http://schemas.microsoft.com/office/drawing/2014/main" id="{4BF33555-1B12-49B5-BADE-CEAB3221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1186" y="0"/>
            <a:ext cx="5300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50AD788-500C-871D-C8B6-948D01C0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385" y="1506836"/>
            <a:ext cx="3202831" cy="5570339"/>
          </a:xfrm>
          <a:prstGeom prst="rect">
            <a:avLst/>
          </a:prstGeom>
        </p:spPr>
      </p:pic>
      <p:pic>
        <p:nvPicPr>
          <p:cNvPr id="5" name="Graphic 5" descr="Open envelope with solid fill">
            <a:extLst>
              <a:ext uri="{FF2B5EF4-FFF2-40B4-BE49-F238E27FC236}">
                <a16:creationId xmlns:a16="http://schemas.microsoft.com/office/drawing/2014/main" id="{99145629-E171-638D-AF62-C11814D8E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06" y="4150743"/>
            <a:ext cx="828136" cy="799382"/>
          </a:xfrm>
          <a:prstGeom prst="rect">
            <a:avLst/>
          </a:prstGeom>
        </p:spPr>
      </p:pic>
      <p:pic>
        <p:nvPicPr>
          <p:cNvPr id="6" name="Graphic 6" descr="Telephone with solid fill">
            <a:extLst>
              <a:ext uri="{FF2B5EF4-FFF2-40B4-BE49-F238E27FC236}">
                <a16:creationId xmlns:a16="http://schemas.microsoft.com/office/drawing/2014/main" id="{06B06644-71F0-826E-661C-6156466AA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705" y="5042140"/>
            <a:ext cx="914400" cy="914400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4A604B11-BDE8-6C4A-2C59-1AD38E41AB94}"/>
              </a:ext>
            </a:extLst>
          </p:cNvPr>
          <p:cNvSpPr/>
          <p:nvPr/>
        </p:nvSpPr>
        <p:spPr>
          <a:xfrm>
            <a:off x="3840733" y="-1026005"/>
            <a:ext cx="5765316" cy="507520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i="1" cap="all">
                <a:solidFill>
                  <a:schemeClr val="bg1"/>
                </a:solidFill>
                <a:latin typeface="Baguet Script"/>
              </a:rPr>
              <a:t>T</a:t>
            </a:r>
            <a:r>
              <a:rPr lang="en-US" sz="4200" i="1" cap="all">
                <a:solidFill>
                  <a:schemeClr val="bg1"/>
                </a:solidFill>
                <a:latin typeface="Baguet Script"/>
              </a:rPr>
              <a:t>HANK YoU!</a:t>
            </a:r>
            <a:endParaRPr lang="en-US" sz="42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31E16AD-E3C4-41F3-806F-3E6DE80B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69257C-5DDC-4E63-9D89-8D6C960DF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918" y="312931"/>
            <a:ext cx="4936097" cy="1508760"/>
          </a:xfrm>
        </p:spPr>
        <p:txBody>
          <a:bodyPr>
            <a:normAutofit/>
          </a:bodyPr>
          <a:lstStyle/>
          <a:p>
            <a:r>
              <a:rPr lang="en-US" dirty="0"/>
              <a:t>Our location</a:t>
            </a:r>
          </a:p>
        </p:txBody>
      </p:sp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A8768D59-4E8F-C90B-2F03-5D16C320A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2" r="23327" b="3"/>
          <a:stretch/>
        </p:blipFill>
        <p:spPr>
          <a:xfrm>
            <a:off x="67473" y="100651"/>
            <a:ext cx="2806640" cy="3372339"/>
          </a:xfrm>
          <a:prstGeom prst="rect">
            <a:avLst/>
          </a:prstGeom>
        </p:spPr>
      </p:pic>
      <p:pic>
        <p:nvPicPr>
          <p:cNvPr id="4" name="Picture 4" descr="A picture containing grass, outdoor, tree, park&#10;&#10;Description automatically generated">
            <a:extLst>
              <a:ext uri="{FF2B5EF4-FFF2-40B4-BE49-F238E27FC236}">
                <a16:creationId xmlns:a16="http://schemas.microsoft.com/office/drawing/2014/main" id="{8E5618A5-03D0-15A0-6EF6-F27656A2A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56" r="24366" b="3"/>
          <a:stretch/>
        </p:blipFill>
        <p:spPr>
          <a:xfrm>
            <a:off x="2938751" y="100651"/>
            <a:ext cx="3077690" cy="33723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919" y="1709756"/>
            <a:ext cx="5726852" cy="4896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indent="0">
              <a:spcAft>
                <a:spcPts val="600"/>
              </a:spcAft>
              <a:buNone/>
            </a:pPr>
            <a:endParaRPr lang="en-US" sz="3000" dirty="0">
              <a:latin typeface="Calibri"/>
              <a:cs typeface="Calibri"/>
            </a:endParaRPr>
          </a:p>
          <a:p>
            <a:pPr marL="57150" indent="0" algn="ctr">
              <a:spcAft>
                <a:spcPts val="600"/>
              </a:spcAft>
              <a:buNone/>
            </a:pPr>
            <a:r>
              <a:rPr lang="en-US" sz="2700" dirty="0">
                <a:latin typeface="Calibri"/>
                <a:cs typeface="Calibri"/>
              </a:rPr>
              <a:t>Inside the Student Recreation and Wellness Center (SRWC) Suite #260</a:t>
            </a:r>
          </a:p>
          <a:p>
            <a:pPr marL="57150" indent="0" algn="ctr">
              <a:spcAft>
                <a:spcPts val="600"/>
              </a:spcAft>
              <a:buNone/>
            </a:pPr>
            <a:endParaRPr lang="en-US" sz="2700" dirty="0">
              <a:latin typeface="Calibri"/>
              <a:cs typeface="Calibri"/>
            </a:endParaRPr>
          </a:p>
          <a:p>
            <a:pPr marL="57150" indent="0" algn="ctr">
              <a:spcAft>
                <a:spcPts val="600"/>
              </a:spcAft>
              <a:buNone/>
            </a:pPr>
            <a:r>
              <a:rPr lang="en-US" sz="2700" dirty="0">
                <a:latin typeface="Calibri"/>
                <a:cs typeface="Calibri"/>
              </a:rPr>
              <a:t>Front entrance: go up the ramp under brick archways and turn right</a:t>
            </a:r>
          </a:p>
          <a:p>
            <a:pPr marL="57150" indent="0" algn="ctr">
              <a:spcAft>
                <a:spcPts val="600"/>
              </a:spcAft>
              <a:buNone/>
            </a:pPr>
            <a:endParaRPr lang="en-US" sz="2700" dirty="0">
              <a:latin typeface="Calibri"/>
              <a:cs typeface="Calibri"/>
            </a:endParaRPr>
          </a:p>
          <a:p>
            <a:pPr marL="57150" indent="0" algn="ctr">
              <a:spcAft>
                <a:spcPts val="600"/>
              </a:spcAft>
              <a:buNone/>
            </a:pPr>
            <a:r>
              <a:rPr lang="en-US" sz="2700" dirty="0">
                <a:latin typeface="Calibri"/>
                <a:cs typeface="Calibri"/>
              </a:rPr>
              <a:t>Parking: Lot 10 with valid parking permit and enter through door 17</a:t>
            </a:r>
            <a:r>
              <a:rPr lang="en-US" sz="2600" dirty="0">
                <a:latin typeface="Calibri"/>
                <a:cs typeface="Calibri"/>
              </a:rPr>
              <a:t> </a:t>
            </a:r>
            <a:endParaRPr lang="en-US"/>
          </a:p>
          <a:p>
            <a:pPr marL="57150" indent="0">
              <a:spcAft>
                <a:spcPts val="600"/>
              </a:spcAft>
              <a:buClr>
                <a:srgbClr val="FFFFFF"/>
              </a:buClr>
              <a:buNone/>
            </a:pPr>
            <a:endParaRPr lang="en-US" sz="2000"/>
          </a:p>
          <a:p>
            <a:pPr marL="0" indent="0">
              <a:buSzPct val="70000"/>
              <a:buNone/>
            </a:pPr>
            <a:endParaRPr lang="en-US" sz="2000"/>
          </a:p>
        </p:txBody>
      </p:sp>
      <p:pic>
        <p:nvPicPr>
          <p:cNvPr id="5" name="Picture 5" descr="A picture containing building, outdoor, road, sky&#10;&#10;Description automatically generated">
            <a:extLst>
              <a:ext uri="{FF2B5EF4-FFF2-40B4-BE49-F238E27FC236}">
                <a16:creationId xmlns:a16="http://schemas.microsoft.com/office/drawing/2014/main" id="{F2FD91D8-F5B5-48DD-AE55-E9A8C7C9C6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88" b="1"/>
          <a:stretch/>
        </p:blipFill>
        <p:spPr>
          <a:xfrm>
            <a:off x="67474" y="3590725"/>
            <a:ext cx="5958646" cy="32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60" y="239930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Hours</a:t>
            </a:r>
          </a:p>
        </p:txBody>
      </p:sp>
      <p:pic>
        <p:nvPicPr>
          <p:cNvPr id="13" name="Picture 4" descr="Vector Illustration of Open and Closed Signs Stock Illustration -  Illustration of cartoon, store: 140017683">
            <a:extLst>
              <a:ext uri="{FF2B5EF4-FFF2-40B4-BE49-F238E27FC236}">
                <a16:creationId xmlns:a16="http://schemas.microsoft.com/office/drawing/2014/main" id="{B5ADC256-41CC-4A17-8295-0805FC0CF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9350" b="2"/>
          <a:stretch/>
        </p:blipFill>
        <p:spPr bwMode="auto">
          <a:xfrm>
            <a:off x="895350" y="2684205"/>
            <a:ext cx="2388452" cy="295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995" y="1873045"/>
            <a:ext cx="6946490" cy="4745025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Academic Year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Monday through Friday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8 am to 5 pm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Summer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Monday through Friday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8 am to 4:30 pm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Closed daily from 12 to 1 for lunch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Closed on weekends and university holidays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Closed during Winter Break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Open during Spring Break</a:t>
            </a:r>
          </a:p>
          <a:p>
            <a:pPr marL="0" indent="0">
              <a:buSzPct val="7000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082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" y="284176"/>
            <a:ext cx="4751804" cy="1508760"/>
          </a:xfrm>
        </p:spPr>
        <p:txBody>
          <a:bodyPr>
            <a:normAutofit/>
          </a:bodyPr>
          <a:lstStyle/>
          <a:p>
            <a:r>
              <a:rPr lang="en-US" dirty="0"/>
              <a:t>Our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10" y="2543642"/>
            <a:ext cx="5243902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Board-Certified Nurse Practitioners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Registered Nurses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Medical Secretary</a:t>
            </a:r>
          </a:p>
          <a:p>
            <a:pPr marL="0" indent="0">
              <a:buSzPct val="70000"/>
              <a:buNone/>
            </a:pPr>
            <a:endParaRPr lang="en-US" sz="18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C43713-C3EC-4D26-B7F0-5479AEAAC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5650" y="0"/>
            <a:ext cx="64863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7C76B8-4AF0-4950-9EDA-D3B849B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5569" y="733110"/>
            <a:ext cx="2674619" cy="3177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45602E-4F97-4224-91CA-F4F1E0270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4284" y="733110"/>
            <a:ext cx="2227797" cy="20729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D67426-A4C4-9A01-D6DA-3E7FFD4C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626" y="955772"/>
            <a:ext cx="2049793" cy="16244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3C3C311-F8A5-4FBA-B998-0AD762433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5569" y="4071150"/>
            <a:ext cx="2674619" cy="2073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0E4F40AB-69F6-0A7D-A490-8FF59BBB0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773" y="1793699"/>
            <a:ext cx="2769340" cy="118537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2567C8B-E013-49C3-993D-E91D55250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4284" y="2966904"/>
            <a:ext cx="2227797" cy="3177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6217EA-639E-AA4E-2874-E58306129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627" y="3604887"/>
            <a:ext cx="2049793" cy="2078548"/>
          </a:xfrm>
          <a:prstGeom prst="rect">
            <a:avLst/>
          </a:prstGeom>
        </p:spPr>
      </p:pic>
      <p:pic>
        <p:nvPicPr>
          <p:cNvPr id="9" name="Picture 7" descr="Shape, arrow&#10;&#10;Description automatically generated">
            <a:extLst>
              <a:ext uri="{FF2B5EF4-FFF2-40B4-BE49-F238E27FC236}">
                <a16:creationId xmlns:a16="http://schemas.microsoft.com/office/drawing/2014/main" id="{59699FDD-84E7-A3C5-9C36-7104D68D0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94" y="4411714"/>
            <a:ext cx="1719793" cy="13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8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9418" b="631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4F90F8-688B-4FD8-AFF8-43885F5F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79" y="241044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Our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10" y="2104445"/>
            <a:ext cx="9784080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  <a:p>
            <a:pPr marL="0" indent="0">
              <a:buSzPct val="70000"/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418CA-8A0C-F25F-23AE-95A9DB290664}"/>
              </a:ext>
            </a:extLst>
          </p:cNvPr>
          <p:cNvSpPr txBox="1"/>
          <p:nvPr/>
        </p:nvSpPr>
        <p:spPr>
          <a:xfrm>
            <a:off x="253042" y="1935193"/>
            <a:ext cx="11556519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3000" dirty="0">
                <a:latin typeface="Calibri"/>
                <a:cs typeface="Arial"/>
              </a:rPr>
              <a:t> Acute illness</a:t>
            </a:r>
            <a:endParaRPr lang="en-US" sz="2400" dirty="0">
              <a:latin typeface="Calibri"/>
              <a:cs typeface="Arial"/>
            </a:endParaRPr>
          </a:p>
          <a:p>
            <a:pPr lvl="1">
              <a:buChar char="•"/>
            </a:pPr>
            <a:r>
              <a:rPr lang="en-US" sz="2400" dirty="0">
                <a:latin typeface="Calibri"/>
                <a:cs typeface="Arial"/>
              </a:rPr>
              <a:t> Cough/cold, earache, sore throat, urinary issues, minor cuts and burns</a:t>
            </a:r>
            <a:endParaRPr lang="en-US" sz="2400" dirty="0">
              <a:solidFill>
                <a:srgbClr val="FFFFFF"/>
              </a:solidFill>
              <a:latin typeface="Calibri"/>
              <a:cs typeface="Arial"/>
            </a:endParaRPr>
          </a:p>
          <a:p>
            <a:pPr>
              <a:buChar char="•"/>
            </a:pPr>
            <a:r>
              <a:rPr lang="en-US" sz="3000" dirty="0">
                <a:latin typeface="Calibri"/>
                <a:cs typeface="Arial"/>
              </a:rPr>
              <a:t> Minor injuries</a:t>
            </a:r>
          </a:p>
          <a:p>
            <a:pPr>
              <a:buChar char="•"/>
            </a:pPr>
            <a:r>
              <a:rPr lang="en-US" sz="3000" dirty="0">
                <a:latin typeface="Calibri"/>
                <a:cs typeface="Arial"/>
              </a:rPr>
              <a:t> Physical exams for university-related programs and employment</a:t>
            </a:r>
            <a:r>
              <a:rPr lang="en-US" sz="3000" dirty="0">
                <a:solidFill>
                  <a:srgbClr val="000000"/>
                </a:solidFill>
                <a:latin typeface="Calibri"/>
                <a:cs typeface="Arial"/>
              </a:rPr>
              <a:t>​</a:t>
            </a:r>
          </a:p>
          <a:p>
            <a:pPr>
              <a:buChar char="•"/>
            </a:pPr>
            <a:r>
              <a:rPr lang="en-US" sz="3000" dirty="0">
                <a:latin typeface="Calibri"/>
                <a:cs typeface="Arial"/>
              </a:rPr>
              <a:t> Diagnostic blood work</a:t>
            </a:r>
            <a:r>
              <a:rPr lang="en-US" sz="3000" dirty="0">
                <a:solidFill>
                  <a:srgbClr val="000000"/>
                </a:solidFill>
                <a:latin typeface="Calibri"/>
                <a:cs typeface="Arial"/>
              </a:rPr>
              <a:t>​</a:t>
            </a:r>
          </a:p>
          <a:p>
            <a:pPr>
              <a:buChar char="•"/>
            </a:pPr>
            <a:r>
              <a:rPr lang="en-US" sz="3000" dirty="0">
                <a:latin typeface="Calibri"/>
                <a:cs typeface="Arial"/>
              </a:rPr>
              <a:t> Vaccines</a:t>
            </a:r>
            <a:endParaRPr lang="en-US" sz="3000" dirty="0">
              <a:solidFill>
                <a:srgbClr val="000000"/>
              </a:solidFill>
              <a:latin typeface="Calibri"/>
              <a:cs typeface="Arial"/>
            </a:endParaRPr>
          </a:p>
          <a:p>
            <a:pPr lvl="1">
              <a:buChar char="•"/>
            </a:pPr>
            <a:r>
              <a:rPr lang="en-US" sz="3000" dirty="0">
                <a:latin typeface="Calibri"/>
                <a:cs typeface="Arial"/>
              </a:rPr>
              <a:t> </a:t>
            </a:r>
            <a:r>
              <a:rPr lang="en-US" sz="2400" dirty="0">
                <a:latin typeface="Calibri"/>
                <a:cs typeface="Arial"/>
              </a:rPr>
              <a:t>Tdap, Hepatitis B, Influenza, Covid-19 when available</a:t>
            </a:r>
          </a:p>
          <a:p>
            <a:pPr>
              <a:buChar char="•"/>
            </a:pPr>
            <a:r>
              <a:rPr lang="en-US" sz="3000" dirty="0">
                <a:latin typeface="Calibri"/>
                <a:cs typeface="Arial"/>
              </a:rPr>
              <a:t> Sexually-transmitted infections</a:t>
            </a:r>
            <a:endParaRPr lang="en-US" sz="3000" dirty="0">
              <a:solidFill>
                <a:srgbClr val="000000"/>
              </a:solidFill>
              <a:latin typeface="Calibri"/>
              <a:cs typeface="Arial"/>
            </a:endParaRPr>
          </a:p>
          <a:p>
            <a:pPr>
              <a:buChar char="•"/>
            </a:pPr>
            <a:r>
              <a:rPr lang="en-US" sz="3000" dirty="0">
                <a:solidFill>
                  <a:srgbClr val="FFFFFF"/>
                </a:solidFill>
                <a:latin typeface="Calibri"/>
                <a:cs typeface="Arial"/>
              </a:rPr>
              <a:t> Women's health – routine reproductive screening and contraception</a:t>
            </a:r>
          </a:p>
          <a:p>
            <a:pPr>
              <a:buChar char="•"/>
            </a:pPr>
            <a:r>
              <a:rPr lang="en-US" sz="3000" dirty="0">
                <a:latin typeface="Calibri"/>
                <a:cs typeface="Arial"/>
              </a:rPr>
              <a:t> Mental health</a:t>
            </a:r>
            <a:endParaRPr lang="en-US" sz="3000" dirty="0">
              <a:solidFill>
                <a:srgbClr val="000000"/>
              </a:solidFill>
              <a:latin typeface="Calibri"/>
              <a:cs typeface="Arial"/>
            </a:endParaRPr>
          </a:p>
          <a:p>
            <a:pPr lvl="1">
              <a:buChar char="•"/>
            </a:pPr>
            <a:endParaRPr lang="en-US" sz="2400">
              <a:latin typeface="Calibri"/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60974D1-4425-A83B-AE67-3E66A386A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576" y="221412"/>
            <a:ext cx="3413906" cy="15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9418" b="631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4F90F8-688B-4FD8-AFF8-43885F5F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13" y="312931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10" y="2104445"/>
            <a:ext cx="9784080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Call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 330-972-7808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or email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healthservices@uakron.edu</a:t>
            </a:r>
            <a:r>
              <a:rPr lang="en-US" sz="3200" b="1" dirty="0">
                <a:latin typeface="Calibri"/>
                <a:cs typeface="Calibri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Please give the following information: </a:t>
            </a:r>
            <a:endParaRPr lang="en-US" sz="3200" b="1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FULL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and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 LEGAL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first and last name(s), date of birth, UA student ID number, phone number, and reason for your appointment</a:t>
            </a:r>
            <a:endParaRPr lang="en-US" sz="3200" b="1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  <a:p>
            <a:pPr marL="0" indent="0">
              <a:buSzPct val="7000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9418" b="631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4F90F8-688B-4FD8-AFF8-43885F5F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13" y="312931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99" y="2636407"/>
            <a:ext cx="8978947" cy="3731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Same-day or next-day appointments 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     are often available</a:t>
            </a:r>
            <a:endParaRPr lang="en-US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Please be on time</a:t>
            </a: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3200" dirty="0">
                <a:latin typeface="Calibri"/>
                <a:cs typeface="Calibri"/>
              </a:rPr>
              <a:t>Call us if you are running late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3200" dirty="0">
                <a:latin typeface="Calibri"/>
                <a:cs typeface="Calibri"/>
              </a:rPr>
              <a:t>Please wear a mask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endParaRPr lang="en-US" sz="3200" b="1" dirty="0">
              <a:latin typeface="Calibri"/>
              <a:cs typeface="Calibri"/>
            </a:endParaRPr>
          </a:p>
          <a:p>
            <a:pPr marL="0" indent="0">
              <a:buClr>
                <a:prstClr val="white"/>
              </a:buClr>
              <a:buSzPct val="70000"/>
              <a:buNone/>
            </a:pPr>
            <a:endParaRPr lang="en-US">
              <a:latin typeface="Corbel" panose="020B0503020204020204"/>
              <a:cs typeface="Calibri"/>
            </a:endParaRPr>
          </a:p>
        </p:txBody>
      </p:sp>
      <p:pic>
        <p:nvPicPr>
          <p:cNvPr id="4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20549EA-DF34-E5C4-5104-A29719F0C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85" y="3174161"/>
            <a:ext cx="2048057" cy="20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9418" b="631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5" y="312931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When to go the hospital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  <a:p>
            <a:pPr marL="0" indent="0">
              <a:buSzPct val="70000"/>
              <a:buNone/>
            </a:pP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33E15F-105E-5943-663E-7C68E3FA4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1526" y="2371115"/>
            <a:ext cx="6897102" cy="43931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2" charset="2"/>
              <a:buChar char="•"/>
            </a:pPr>
            <a:r>
              <a:rPr lang="en-US" sz="2800" dirty="0">
                <a:latin typeface="Calibri"/>
                <a:cs typeface="Calibri"/>
              </a:rPr>
              <a:t>  </a:t>
            </a:r>
            <a:r>
              <a:rPr lang="en-US" sz="2800">
                <a:latin typeface="Calibri"/>
                <a:cs typeface="Calibri"/>
              </a:rPr>
              <a:t> Head injuries</a:t>
            </a: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itchFamily="2" charset="2"/>
              <a:buChar char="•"/>
            </a:pPr>
            <a:r>
              <a:rPr lang="en-US" sz="2800">
                <a:latin typeface="Calibri"/>
                <a:cs typeface="Calibri"/>
              </a:rPr>
              <a:t>   Loss of consciousness</a:t>
            </a:r>
            <a:endParaRPr lang="en-US" sz="2800">
              <a:latin typeface="Calibri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itchFamily="2" charset="2"/>
              <a:buChar char="•"/>
            </a:pPr>
            <a:r>
              <a:rPr lang="en-US" sz="2800">
                <a:latin typeface="Calibri"/>
                <a:cs typeface="Calibri"/>
              </a:rPr>
              <a:t>   Known or suspected seizure</a:t>
            </a:r>
            <a:endParaRPr lang="en-US" sz="2800">
              <a:latin typeface="Calibri"/>
              <a:ea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itchFamily="2" charset="2"/>
              <a:buChar char="•"/>
            </a:pPr>
            <a:r>
              <a:rPr lang="en-US" sz="2800">
                <a:latin typeface="Calibri"/>
                <a:cs typeface="Calibri"/>
              </a:rPr>
              <a:t>   Severe or worsening wound</a:t>
            </a: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itchFamily="2" charset="2"/>
              <a:buChar char="•"/>
            </a:pPr>
            <a:r>
              <a:rPr lang="en-US" sz="2800">
                <a:latin typeface="Calibri"/>
                <a:cs typeface="Calibri"/>
              </a:rPr>
              <a:t>   Severe or worsening insect or animal bite</a:t>
            </a:r>
            <a:endParaRPr lang="en-US" sz="2800">
              <a:latin typeface="Calibri"/>
              <a:ea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itchFamily="2" charset="2"/>
              <a:buChar char="•"/>
            </a:pPr>
            <a:r>
              <a:rPr lang="en-US" sz="2800">
                <a:latin typeface="Calibri"/>
                <a:cs typeface="Calibri"/>
              </a:rPr>
              <a:t>   Unexplained confusion or disorientation</a:t>
            </a:r>
            <a:endParaRPr lang="en-US" sz="280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itchFamily="2" charset="2"/>
              <a:buChar char="•"/>
            </a:pPr>
            <a:r>
              <a:rPr lang="en-US" sz="2800" dirty="0">
                <a:latin typeface="Calibri"/>
                <a:cs typeface="Calibri"/>
              </a:rPr>
              <a:t>   Broken bones</a:t>
            </a:r>
            <a:endParaRPr lang="en-US" sz="280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itchFamily="2" charset="2"/>
              <a:buChar char="•"/>
            </a:pPr>
            <a:r>
              <a:rPr lang="en-US" sz="2800" dirty="0">
                <a:latin typeface="Calibri"/>
                <a:cs typeface="Calibri"/>
              </a:rPr>
              <a:t>   Serious skin burns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itchFamily="2" charset="2"/>
              <a:buChar char="•"/>
            </a:pPr>
            <a:r>
              <a:rPr lang="en-US" sz="2800">
                <a:latin typeface="Calibri"/>
                <a:cs typeface="Calibri"/>
              </a:rPr>
              <a:t>   Known or suspected sexual assault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418CA-8A0C-F25F-23AE-95A9DB290664}"/>
              </a:ext>
            </a:extLst>
          </p:cNvPr>
          <p:cNvSpPr txBox="1"/>
          <p:nvPr/>
        </p:nvSpPr>
        <p:spPr>
          <a:xfrm>
            <a:off x="138024" y="2424020"/>
            <a:ext cx="4842295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i="0" u="none" strike="noStrike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Fever greater than </a:t>
            </a:r>
            <a:r>
              <a:rPr lang="en-US" sz="3000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103°F</a:t>
            </a:r>
            <a:endParaRPr lang="en-US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Intolerable pain</a:t>
            </a:r>
            <a:r>
              <a:rPr lang="en-US" sz="300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  <a:endParaRPr lang="en-US" sz="3000" i="0" dirty="0">
              <a:solidFill>
                <a:srgbClr val="FFFFFF"/>
              </a:solidFill>
              <a:latin typeface="Calibri"/>
              <a:ea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Calibri"/>
                <a:ea typeface="Arial"/>
                <a:cs typeface="Arial"/>
              </a:rPr>
              <a:t>Uncontrollable bleeding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Severe dehydration</a:t>
            </a:r>
          </a:p>
          <a:p>
            <a:pPr marL="457200" indent="-457200">
              <a:buFont typeface="Arial"/>
              <a:buChar char="•"/>
            </a:pPr>
            <a:r>
              <a:rPr lang="en-US" sz="3000" i="0" u="none" strike="noStrike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Severe shortness of</a:t>
            </a:r>
            <a:r>
              <a:rPr lang="en-US" sz="3000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 breath or difficulty</a:t>
            </a:r>
            <a:r>
              <a:rPr lang="en-US" sz="3000" i="0" u="none" strike="noStrike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 breathing</a:t>
            </a:r>
            <a:r>
              <a:rPr lang="en-US" sz="300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Chest pain</a:t>
            </a:r>
            <a:r>
              <a:rPr lang="en-US" sz="3000" i="0" u="none" strike="noStrike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 or pressure</a:t>
            </a:r>
            <a:r>
              <a:rPr lang="en-US" sz="300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457200" indent="-457200">
              <a:buFont typeface="Arial"/>
              <a:buChar char="•"/>
            </a:pPr>
            <a:r>
              <a:rPr lang="en-US" sz="3000" i="0" u="none" strike="noStrike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Concern for poisoning</a:t>
            </a:r>
            <a:r>
              <a:rPr lang="en-US" sz="300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>
              <a:buChar char="•"/>
            </a:pPr>
            <a:endParaRPr lang="en-US" sz="2600" dirty="0">
              <a:latin typeface="Calibri"/>
              <a:cs typeface="Arial"/>
            </a:endParaRPr>
          </a:p>
        </p:txBody>
      </p:sp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3EBE13-6279-4137-BD9D-5D52783D9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514" y="765198"/>
            <a:ext cx="2743200" cy="439302"/>
          </a:xfrm>
          <a:prstGeom prst="rect">
            <a:avLst/>
          </a:prstGeom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4B7C6E0-8E93-D3D3-F31F-040C74655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217" y="312707"/>
            <a:ext cx="1344284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9418" b="631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4F90F8-688B-4FD8-AFF8-43885F5F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79" y="241044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Medical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10" y="2104445"/>
            <a:ext cx="9784080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  <a:p>
            <a:pPr marL="0" indent="0">
              <a:buSzPct val="70000"/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418CA-8A0C-F25F-23AE-95A9DB290664}"/>
              </a:ext>
            </a:extLst>
          </p:cNvPr>
          <p:cNvSpPr txBox="1"/>
          <p:nvPr/>
        </p:nvSpPr>
        <p:spPr>
          <a:xfrm>
            <a:off x="454326" y="2553418"/>
            <a:ext cx="8062821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0" u="none" strike="noStrike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If you need an ambulance:</a:t>
            </a:r>
            <a:r>
              <a:rPr lang="en-US" sz="28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 </a:t>
            </a:r>
            <a:r>
              <a:rPr lang="en-US" sz="2800" i="0" u="none" strike="noStrike" dirty="0">
                <a:latin typeface="Calibri"/>
                <a:ea typeface="Arial"/>
                <a:cs typeface="Arial"/>
              </a:rPr>
              <a:t>Call 911 from a cell phone</a:t>
            </a:r>
            <a:r>
              <a:rPr lang="en-US" sz="2800" b="0" i="0" dirty="0">
                <a:latin typeface="Calibri"/>
                <a:ea typeface="Arial"/>
                <a:cs typeface="Arial"/>
              </a:rPr>
              <a:t>​</a:t>
            </a:r>
            <a:r>
              <a:rPr lang="en-US" sz="2800" dirty="0">
                <a:latin typeface="Calibri"/>
                <a:ea typeface="Arial"/>
                <a:cs typeface="Arial"/>
              </a:rPr>
              <a:t> or from a blue-light campus phone</a:t>
            </a:r>
            <a:endParaRPr lang="en-US" sz="2800" i="0">
              <a:latin typeface="Corbel" panose="020B0503020204020204"/>
              <a:ea typeface="Arial"/>
              <a:cs typeface="Arial"/>
            </a:endParaRPr>
          </a:p>
          <a:p>
            <a:pPr lvl="0" algn="l" rtl="0"/>
            <a:endParaRPr lang="en-US" sz="2800" b="0" i="0" dirty="0">
              <a:solidFill>
                <a:srgbClr val="000000"/>
              </a:solidFill>
              <a:latin typeface="Calibri"/>
              <a:ea typeface="Arial"/>
              <a:cs typeface="Arial"/>
            </a:endParaRPr>
          </a:p>
          <a:p>
            <a:r>
              <a:rPr lang="en-US" sz="2800" b="1" dirty="0">
                <a:solidFill>
                  <a:srgbClr val="FFFFFF"/>
                </a:solidFill>
                <a:latin typeface="Calibri"/>
                <a:cs typeface="Arial"/>
              </a:rPr>
              <a:t>Campus Police: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Arial"/>
              </a:rPr>
              <a:t>330-972-2911</a:t>
            </a:r>
            <a:endParaRPr lang="en-US" sz="2800"/>
          </a:p>
          <a:p>
            <a:pPr algn="l" rtl="0"/>
            <a:r>
              <a:rPr lang="en-US" sz="28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r>
              <a:rPr lang="en-US" sz="2800" b="1" i="0" u="none" strike="noStrike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Please note: </a:t>
            </a:r>
            <a:r>
              <a:rPr lang="en-US" sz="2800" i="0" u="none" strike="noStrike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Any costs associated with an ambulance ride or hospital fees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 </a:t>
            </a:r>
            <a:r>
              <a:rPr lang="en-US" sz="2800" i="0" u="none" strike="noStrike" dirty="0">
                <a:solidFill>
                  <a:srgbClr val="FFFFFF"/>
                </a:solidFill>
                <a:latin typeface="Calibri"/>
                <a:ea typeface="Arial"/>
                <a:cs typeface="Arial"/>
              </a:rPr>
              <a:t>are the responsibility of the student</a:t>
            </a:r>
            <a:endParaRPr lang="en-US" sz="2800" dirty="0">
              <a:latin typeface="Calibri"/>
              <a:cs typeface="Calibri"/>
            </a:endParaRPr>
          </a:p>
          <a:p>
            <a:pPr>
              <a:buChar char="•"/>
            </a:pPr>
            <a:endParaRPr lang="en-US" b="1">
              <a:latin typeface="Corbel"/>
              <a:cs typeface="Arial"/>
            </a:endParaRPr>
          </a:p>
          <a:p>
            <a:pPr>
              <a:buChar char="•"/>
            </a:pPr>
            <a:endParaRPr lang="en-US" b="1">
              <a:latin typeface="Corbel"/>
              <a:cs typeface="Arial"/>
            </a:endParaRPr>
          </a:p>
          <a:p>
            <a:pPr>
              <a:buChar char="•"/>
            </a:pPr>
            <a:endParaRPr lang="en-US" b="1">
              <a:latin typeface="Corbel"/>
              <a:cs typeface="Arial"/>
            </a:endParaRPr>
          </a:p>
          <a:p>
            <a:endParaRPr lang="en-US" b="1">
              <a:latin typeface="Corbel"/>
              <a:cs typeface="Arial"/>
            </a:endParaRPr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EDD1AB7-57BA-2306-B2FE-E247E0FE1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009" y="398254"/>
            <a:ext cx="1348776" cy="62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90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a9637de-7371-48ef-be29-a423305511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413666940C3148974341DC8B6BFBB8" ma:contentTypeVersion="13" ma:contentTypeDescription="Create a new document." ma:contentTypeScope="" ma:versionID="7ed89897ab2682eaa927da668ac810c2">
  <xsd:schema xmlns:xsd="http://www.w3.org/2001/XMLSchema" xmlns:xs="http://www.w3.org/2001/XMLSchema" xmlns:p="http://schemas.microsoft.com/office/2006/metadata/properties" xmlns:ns3="4a9637de-7371-48ef-be29-a42330551153" xmlns:ns4="17f190a4-f2d8-4c19-87a9-102d8c33777c" targetNamespace="http://schemas.microsoft.com/office/2006/metadata/properties" ma:root="true" ma:fieldsID="37089de0b3c38f9a2c7767d8b9a6f807" ns3:_="" ns4:_="">
    <xsd:import namespace="4a9637de-7371-48ef-be29-a42330551153"/>
    <xsd:import namespace="17f190a4-f2d8-4c19-87a9-102d8c3377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637de-7371-48ef-be29-a423305511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190a4-f2d8-4c19-87a9-102d8c3377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414F3-C833-4395-8C69-0E806C518171}">
  <ds:schemaRefs>
    <ds:schemaRef ds:uri="http://schemas.microsoft.com/office/2006/documentManagement/types"/>
    <ds:schemaRef ds:uri="17f190a4-f2d8-4c19-87a9-102d8c33777c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4a9637de-7371-48ef-be29-a42330551153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AF3FC4-3026-4CF8-B452-3F0807351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9637de-7371-48ef-be29-a42330551153"/>
    <ds:schemaRef ds:uri="17f190a4-f2d8-4c19-87a9-102d8c3377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1076</Words>
  <Application>Microsoft Office PowerPoint</Application>
  <PresentationFormat>Widescreen</PresentationFormat>
  <Paragraphs>209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Arial,Sans-Serif</vt:lpstr>
      <vt:lpstr>Baguet Script</vt:lpstr>
      <vt:lpstr>Calibri</vt:lpstr>
      <vt:lpstr>Corbel</vt:lpstr>
      <vt:lpstr>Wingdings</vt:lpstr>
      <vt:lpstr>Banded</vt:lpstr>
      <vt:lpstr>Student Health Services The University of Akron</vt:lpstr>
      <vt:lpstr>Our location</vt:lpstr>
      <vt:lpstr>Hours</vt:lpstr>
      <vt:lpstr>Our staff</vt:lpstr>
      <vt:lpstr>Our Services</vt:lpstr>
      <vt:lpstr>Appointments</vt:lpstr>
      <vt:lpstr>Appointments</vt:lpstr>
      <vt:lpstr>When to go the hospital</vt:lpstr>
      <vt:lpstr>Medical Emergencies</vt:lpstr>
      <vt:lpstr>Health insurance</vt:lpstr>
      <vt:lpstr>Tuberculosis (TB)</vt:lpstr>
      <vt:lpstr>Covid-19</vt:lpstr>
      <vt:lpstr>Important items </vt:lpstr>
      <vt:lpstr>On-campus health &amp; wellness resources</vt:lpstr>
      <vt:lpstr>PowerPoint Presentation</vt:lpstr>
      <vt:lpstr>Off-campus Health &amp; wellness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Health Services The University of Akron</dc:title>
  <dc:creator>Marisa A Porter</dc:creator>
  <cp:lastModifiedBy>Heather A Blake</cp:lastModifiedBy>
  <cp:revision>1474</cp:revision>
  <dcterms:created xsi:type="dcterms:W3CDTF">2022-07-19T21:52:35Z</dcterms:created>
  <dcterms:modified xsi:type="dcterms:W3CDTF">2022-09-15T14:24:36Z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0x010100BD413666940C3148974341DC8B6BFBB8</vt:lpwstr>
  </property>
</Properties>
</file>